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theme/theme2.xml" ContentType="application/vnd.openxmlformats-officedocument.theme+xml"/>
  <Override PartName="/ppt/media/image8.jpeg" ContentType="image/jpeg"/>
  <Override PartName="/ppt/media/image9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eg" ContentType="image/jpeg"/>
  <Override PartName="/ppt/media/image11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32D3E"/>
        </a:solidFill>
        <a:effectLst/>
        <a:uFillTx/>
        <a:latin typeface="Calibri Light"/>
        <a:ea typeface="Calibri Light"/>
        <a:cs typeface="Calibri Light"/>
        <a:sym typeface="Calibri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32D3E"/>
        </a:solidFill>
        <a:effectLst/>
        <a:uFillTx/>
        <a:latin typeface="Calibri Light"/>
        <a:ea typeface="Calibri Light"/>
        <a:cs typeface="Calibri Light"/>
        <a:sym typeface="Calibri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32D3E"/>
        </a:solidFill>
        <a:effectLst/>
        <a:uFillTx/>
        <a:latin typeface="Calibri Light"/>
        <a:ea typeface="Calibri Light"/>
        <a:cs typeface="Calibri Light"/>
        <a:sym typeface="Calibri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32D3E"/>
        </a:solidFill>
        <a:effectLst/>
        <a:uFillTx/>
        <a:latin typeface="Calibri Light"/>
        <a:ea typeface="Calibri Light"/>
        <a:cs typeface="Calibri Light"/>
        <a:sym typeface="Calibri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32D3E"/>
        </a:solidFill>
        <a:effectLst/>
        <a:uFillTx/>
        <a:latin typeface="Calibri Light"/>
        <a:ea typeface="Calibri Light"/>
        <a:cs typeface="Calibri Light"/>
        <a:sym typeface="Calibri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32D3E"/>
        </a:solidFill>
        <a:effectLst/>
        <a:uFillTx/>
        <a:latin typeface="Calibri Light"/>
        <a:ea typeface="Calibri Light"/>
        <a:cs typeface="Calibri Light"/>
        <a:sym typeface="Calibri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32D3E"/>
        </a:solidFill>
        <a:effectLst/>
        <a:uFillTx/>
        <a:latin typeface="Calibri Light"/>
        <a:ea typeface="Calibri Light"/>
        <a:cs typeface="Calibri Light"/>
        <a:sym typeface="Calibri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32D3E"/>
        </a:solidFill>
        <a:effectLst/>
        <a:uFillTx/>
        <a:latin typeface="Calibri Light"/>
        <a:ea typeface="Calibri Light"/>
        <a:cs typeface="Calibri Light"/>
        <a:sym typeface="Calibri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32D3E"/>
        </a:solidFill>
        <a:effectLst/>
        <a:uFillTx/>
        <a:latin typeface="Calibri Light"/>
        <a:ea typeface="Calibri Light"/>
        <a:cs typeface="Calibri Light"/>
        <a:sym typeface="Calibri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 Light"/>
          <a:ea typeface="Calibri Light"/>
          <a:cs typeface="Calibri Light"/>
        </a:font>
        <a:srgbClr val="032D3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D6"/>
          </a:solidFill>
        </a:fill>
      </a:tcStyle>
    </a:wholeTbl>
    <a:band2H>
      <a:tcTxStyle b="def" i="def"/>
      <a:tcStyle>
        <a:tcBdr/>
        <a:fill>
          <a:solidFill>
            <a:srgbClr val="E6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 Light"/>
          <a:ea typeface="Calibri Light"/>
          <a:cs typeface="Calibri Light"/>
        </a:font>
        <a:srgbClr val="032D3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CCA"/>
          </a:solidFill>
        </a:fill>
      </a:tcStyle>
    </a:wholeTbl>
    <a:band2H>
      <a:tcTxStyle b="def" i="def"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 Light"/>
          <a:ea typeface="Calibri Light"/>
          <a:cs typeface="Calibri Light"/>
        </a:font>
        <a:srgbClr val="032D3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CCA"/>
          </a:solidFill>
        </a:fill>
      </a:tcStyle>
    </a:wholeTbl>
    <a:band2H>
      <a:tcTxStyle b="def" i="def"/>
      <a:tcStyle>
        <a:tcBdr/>
        <a:fill>
          <a:solidFill>
            <a:srgbClr val="F2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 Light"/>
          <a:ea typeface="Calibri Light"/>
          <a:cs typeface="Calibri Light"/>
        </a:font>
        <a:srgbClr val="032D3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32D3E"/>
        </a:fontRef>
        <a:srgbClr val="032D3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32D3E"/>
              </a:solidFill>
              <a:prstDash val="solid"/>
              <a:round/>
            </a:ln>
          </a:top>
          <a:bottom>
            <a:ln w="25400" cap="flat">
              <a:solidFill>
                <a:srgbClr val="032D3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32D3E"/>
              </a:solidFill>
              <a:prstDash val="solid"/>
              <a:round/>
            </a:ln>
          </a:top>
          <a:bottom>
            <a:ln w="25400" cap="flat">
              <a:solidFill>
                <a:srgbClr val="032D3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 Light"/>
          <a:ea typeface="Calibri Light"/>
          <a:cs typeface="Calibri Light"/>
        </a:font>
        <a:srgbClr val="032D3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32D3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32D3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32D3E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 Light"/>
          <a:ea typeface="Calibri Light"/>
          <a:cs typeface="Calibri Light"/>
        </a:font>
        <a:srgbClr val="032D3E"/>
      </a:tcTxStyle>
      <a:tcStyle>
        <a:tcBdr>
          <a:left>
            <a:ln w="12700" cap="flat">
              <a:solidFill>
                <a:srgbClr val="032D3E"/>
              </a:solidFill>
              <a:prstDash val="solid"/>
              <a:round/>
            </a:ln>
          </a:left>
          <a:right>
            <a:ln w="12700" cap="flat">
              <a:solidFill>
                <a:srgbClr val="032D3E"/>
              </a:solidFill>
              <a:prstDash val="solid"/>
              <a:round/>
            </a:ln>
          </a:right>
          <a:top>
            <a:ln w="12700" cap="flat">
              <a:solidFill>
                <a:srgbClr val="032D3E"/>
              </a:solidFill>
              <a:prstDash val="solid"/>
              <a:round/>
            </a:ln>
          </a:top>
          <a:bottom>
            <a:ln w="12700" cap="flat">
              <a:solidFill>
                <a:srgbClr val="032D3E"/>
              </a:solidFill>
              <a:prstDash val="solid"/>
              <a:round/>
            </a:ln>
          </a:bottom>
          <a:insideH>
            <a:ln w="12700" cap="flat">
              <a:solidFill>
                <a:srgbClr val="032D3E"/>
              </a:solidFill>
              <a:prstDash val="solid"/>
              <a:round/>
            </a:ln>
          </a:insideH>
          <a:insideV>
            <a:ln w="12700" cap="flat">
              <a:solidFill>
                <a:srgbClr val="032D3E"/>
              </a:solidFill>
              <a:prstDash val="solid"/>
              <a:round/>
            </a:ln>
          </a:insideV>
        </a:tcBdr>
        <a:fill>
          <a:solidFill>
            <a:srgbClr val="032D3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32D3E"/>
        </a:fontRef>
        <a:srgbClr val="032D3E"/>
      </a:tcTxStyle>
      <a:tcStyle>
        <a:tcBdr>
          <a:left>
            <a:ln w="12700" cap="flat">
              <a:solidFill>
                <a:srgbClr val="032D3E"/>
              </a:solidFill>
              <a:prstDash val="solid"/>
              <a:round/>
            </a:ln>
          </a:left>
          <a:right>
            <a:ln w="12700" cap="flat">
              <a:solidFill>
                <a:srgbClr val="032D3E"/>
              </a:solidFill>
              <a:prstDash val="solid"/>
              <a:round/>
            </a:ln>
          </a:right>
          <a:top>
            <a:ln w="12700" cap="flat">
              <a:solidFill>
                <a:srgbClr val="032D3E"/>
              </a:solidFill>
              <a:prstDash val="solid"/>
              <a:round/>
            </a:ln>
          </a:top>
          <a:bottom>
            <a:ln w="12700" cap="flat">
              <a:solidFill>
                <a:srgbClr val="032D3E"/>
              </a:solidFill>
              <a:prstDash val="solid"/>
              <a:round/>
            </a:ln>
          </a:bottom>
          <a:insideH>
            <a:ln w="12700" cap="flat">
              <a:solidFill>
                <a:srgbClr val="032D3E"/>
              </a:solidFill>
              <a:prstDash val="solid"/>
              <a:round/>
            </a:ln>
          </a:insideH>
          <a:insideV>
            <a:ln w="12700" cap="flat">
              <a:solidFill>
                <a:srgbClr val="032D3E"/>
              </a:solidFill>
              <a:prstDash val="solid"/>
              <a:round/>
            </a:ln>
          </a:insideV>
        </a:tcBdr>
        <a:fill>
          <a:solidFill>
            <a:srgbClr val="032D3E">
              <a:alpha val="20000"/>
            </a:srgbClr>
          </a:solidFill>
        </a:fill>
      </a:tcStyle>
    </a:firstCol>
    <a:lastRow>
      <a:tcTxStyle b="on" i="off">
        <a:fontRef idx="minor">
          <a:srgbClr val="032D3E"/>
        </a:fontRef>
        <a:srgbClr val="032D3E"/>
      </a:tcTxStyle>
      <a:tcStyle>
        <a:tcBdr>
          <a:left>
            <a:ln w="12700" cap="flat">
              <a:solidFill>
                <a:srgbClr val="032D3E"/>
              </a:solidFill>
              <a:prstDash val="solid"/>
              <a:round/>
            </a:ln>
          </a:left>
          <a:right>
            <a:ln w="12700" cap="flat">
              <a:solidFill>
                <a:srgbClr val="032D3E"/>
              </a:solidFill>
              <a:prstDash val="solid"/>
              <a:round/>
            </a:ln>
          </a:right>
          <a:top>
            <a:ln w="50800" cap="flat">
              <a:solidFill>
                <a:srgbClr val="032D3E"/>
              </a:solidFill>
              <a:prstDash val="solid"/>
              <a:round/>
            </a:ln>
          </a:top>
          <a:bottom>
            <a:ln w="12700" cap="flat">
              <a:solidFill>
                <a:srgbClr val="032D3E"/>
              </a:solidFill>
              <a:prstDash val="solid"/>
              <a:round/>
            </a:ln>
          </a:bottom>
          <a:insideH>
            <a:ln w="12700" cap="flat">
              <a:solidFill>
                <a:srgbClr val="032D3E"/>
              </a:solidFill>
              <a:prstDash val="solid"/>
              <a:round/>
            </a:ln>
          </a:insideH>
          <a:insideV>
            <a:ln w="12700" cap="flat">
              <a:solidFill>
                <a:srgbClr val="032D3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32D3E"/>
        </a:fontRef>
        <a:srgbClr val="032D3E"/>
      </a:tcTxStyle>
      <a:tcStyle>
        <a:tcBdr>
          <a:left>
            <a:ln w="12700" cap="flat">
              <a:solidFill>
                <a:srgbClr val="032D3E"/>
              </a:solidFill>
              <a:prstDash val="solid"/>
              <a:round/>
            </a:ln>
          </a:left>
          <a:right>
            <a:ln w="12700" cap="flat">
              <a:solidFill>
                <a:srgbClr val="032D3E"/>
              </a:solidFill>
              <a:prstDash val="solid"/>
              <a:round/>
            </a:ln>
          </a:right>
          <a:top>
            <a:ln w="12700" cap="flat">
              <a:solidFill>
                <a:srgbClr val="032D3E"/>
              </a:solidFill>
              <a:prstDash val="solid"/>
              <a:round/>
            </a:ln>
          </a:top>
          <a:bottom>
            <a:ln w="25400" cap="flat">
              <a:solidFill>
                <a:srgbClr val="032D3E"/>
              </a:solidFill>
              <a:prstDash val="solid"/>
              <a:round/>
            </a:ln>
          </a:bottom>
          <a:insideH>
            <a:ln w="12700" cap="flat">
              <a:solidFill>
                <a:srgbClr val="032D3E"/>
              </a:solidFill>
              <a:prstDash val="solid"/>
              <a:round/>
            </a:ln>
          </a:insideH>
          <a:insideV>
            <a:ln w="12700" cap="flat">
              <a:solidFill>
                <a:srgbClr val="032D3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Prescriptive – This type of analysis reveals what actions should be taken. This is the most valuable kind of analysis and usually results in rules and recommendations for next steps.</a:t>
            </a:r>
          </a:p>
          <a:p>
            <a:pPr/>
            <a:r>
              <a:t>Predictive – An analysis of likely scenarios of what might happen. The deliverables are usually a predictive forecast.</a:t>
            </a:r>
          </a:p>
          <a:p>
            <a:pPr/>
            <a:r>
              <a:t>Diagnostic – A look at past performance to determine what happened and why. The result of the analysis is often an analytic dashboard.</a:t>
            </a:r>
          </a:p>
          <a:p>
            <a:pPr/>
            <a:r>
              <a:t>Descriptive – What is happening now based on incoming data. To mine the analytics, you typically use a real-time dashboard and/or email reports.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it matters: Tools will try to predict what to do based on data type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Graphs: Bar, Line, Pie</a:t>
            </a:r>
          </a:p>
          <a:p>
            <a:pPr/>
            <a:r>
              <a:t>Intermediate Graphs: Combo, Treemap, Scatter Plot, Areagraph/Streamgraph, Waterfall</a:t>
            </a:r>
          </a:p>
          <a:p>
            <a:pPr/>
            <a:r>
              <a:t>Advanced Graphs: Packed Bubbles, Filled Map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Tableau</a:t>
            </a:r>
          </a:p>
          <a:p>
            <a:pPr/>
            <a:r>
              <a:t>Power BI</a:t>
            </a:r>
          </a:p>
          <a:p>
            <a:pPr/>
            <a:r>
              <a:t>Others</a:t>
            </a:r>
          </a:p>
          <a:p>
            <a:pPr/>
            <a:r>
              <a:t>Strengths vs. Weaknesses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8" name="Shape 3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Ask audience which dataset they are most interested in.</a:t>
            </a:r>
          </a:p>
          <a:p>
            <a:pPr marL="228600" indent="-228600">
              <a:buSzPct val="100000"/>
              <a:buChar char="•"/>
            </a:pPr>
            <a:r>
              <a:t>What do we want to know about the data?</a:t>
            </a:r>
          </a:p>
          <a:p>
            <a:pPr lvl="1" marL="457200" indent="-228600">
              <a:buSzPct val="100000"/>
              <a:buChar char="•"/>
            </a:pPr>
            <a:r>
              <a:t>List out the questions we would like answered.</a:t>
            </a:r>
          </a:p>
          <a:p>
            <a:pPr lvl="1" marL="457200" indent="-228600">
              <a:buSzPct val="100000"/>
              <a:buChar char="•"/>
            </a:pPr>
            <a:r>
              <a:t>What the audiences hypothesis?</a:t>
            </a:r>
          </a:p>
          <a:p>
            <a:pPr marL="228600" indent="-228600">
              <a:buSzPct val="100000"/>
              <a:buChar char="•"/>
            </a:pPr>
            <a:r>
              <a:t>Take a look at the data set</a:t>
            </a:r>
          </a:p>
          <a:p>
            <a:pPr lvl="1" marL="457200" indent="-228600">
              <a:buSzPct val="100000"/>
              <a:buChar char="•"/>
            </a:pPr>
            <a:r>
              <a:t>Explain the variables</a:t>
            </a:r>
          </a:p>
          <a:p>
            <a:pPr lvl="1" marL="457200" indent="-228600">
              <a:buSzPct val="100000"/>
              <a:buChar char="•"/>
            </a:pPr>
            <a:r>
              <a:t>Possible limitations or challenges with data</a:t>
            </a:r>
          </a:p>
          <a:p>
            <a:pPr marL="228600" indent="-228600">
              <a:buSzPct val="100000"/>
              <a:buChar char="•"/>
            </a:pPr>
            <a:r>
              <a:t>Tableau Demo</a:t>
            </a:r>
          </a:p>
          <a:p>
            <a:pPr lvl="1" marL="457200" indent="-228600">
              <a:buSzPct val="100000"/>
              <a:buChar char="•"/>
            </a:pPr>
            <a:r>
              <a:t>Connecting to the dataset</a:t>
            </a:r>
          </a:p>
          <a:p>
            <a:pPr lvl="1" marL="457200" indent="-228600">
              <a:buSzPct val="100000"/>
              <a:buChar char="•"/>
            </a:pPr>
            <a:r>
              <a:t>Build an executive summary</a:t>
            </a:r>
          </a:p>
          <a:p>
            <a:pPr lvl="1" marL="457200" indent="-228600">
              <a:buSzPct val="100000"/>
              <a:buChar char="•"/>
            </a:pPr>
            <a:r>
              <a:t>Building interactive visuals</a:t>
            </a:r>
          </a:p>
          <a:p>
            <a:pPr lvl="1" marL="457200" indent="-228600">
              <a:buSzPct val="100000"/>
              <a:buChar char="•"/>
            </a:pPr>
            <a:r>
              <a:t>Answer the questions</a:t>
            </a:r>
          </a:p>
          <a:p>
            <a:pPr marL="228600" indent="-228600">
              <a:buSzPct val="100000"/>
              <a:buChar char="•"/>
            </a:pPr>
            <a:r>
              <a:t>Power BI Demo</a:t>
            </a:r>
          </a:p>
          <a:p>
            <a:pPr lvl="1" marL="457200" indent="-228600">
              <a:buSzPct val="100000"/>
              <a:buChar char="•"/>
            </a:pPr>
            <a:r>
              <a:t>Connecting to the dataset</a:t>
            </a:r>
          </a:p>
          <a:p>
            <a:pPr lvl="1" marL="457200" indent="-228600">
              <a:buSzPct val="100000"/>
              <a:buChar char="•"/>
            </a:pPr>
            <a:r>
              <a:t>Build an executive summary</a:t>
            </a:r>
          </a:p>
          <a:p>
            <a:pPr lvl="1" marL="457200" indent="-228600">
              <a:buSzPct val="100000"/>
              <a:buChar char="•"/>
            </a:pPr>
            <a:r>
              <a:t>Building interactive visuals</a:t>
            </a:r>
          </a:p>
          <a:p>
            <a:pPr lvl="1" marL="457200" indent="-228600">
              <a:buSzPct val="100000"/>
              <a:buChar char="•"/>
            </a:pPr>
            <a:r>
              <a:t>Answer the questions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 up into teams</a:t>
            </a:r>
          </a:p>
          <a:p>
            <a:pPr/>
            <a:r>
              <a:t>Half use Tableau, half use Power BI</a:t>
            </a:r>
          </a:p>
          <a:p>
            <a:pPr/>
            <a:r>
              <a:t>Give data sets that were not used in the Demo</a:t>
            </a:r>
          </a:p>
          <a:p>
            <a:pPr/>
            <a:r>
              <a:t>Possibly prepare a few questions for each dataset to spark ideas</a:t>
            </a:r>
          </a:p>
          <a:p>
            <a:pPr/>
            <a:r>
              <a:t>Team report building</a:t>
            </a:r>
          </a:p>
          <a:p>
            <a:pPr/>
            <a:r>
              <a:t>Executive Summary: Something that cuts down the dataset to a few key points. Might have a higher text to graphic ratio. In-Depth but Static: These have more graphics and focus on a certain aspect of the dataset per 'screen' (either single graphic or multiple in a dashboard). These won't have sliders / slicers</a:t>
            </a:r>
          </a:p>
          <a:p>
            <a:pPr/>
            <a:r>
              <a:t>Interactive Graphs: Similar to In-Depth but also have sliders / slicers</a:t>
            </a:r>
          </a:p>
          <a:p>
            <a:pPr/>
            <a:r>
              <a:t>We can float around the room: Help spark additional ideas, answer questions, offer tips/tricks.</a:t>
            </a:r>
          </a:p>
          <a:p>
            <a:pPr/>
            <a:r>
              <a:t>Teams presentations</a:t>
            </a:r>
          </a:p>
          <a:p>
            <a:pPr/>
            <a:r>
              <a:t>What they learned about the data</a:t>
            </a:r>
          </a:p>
          <a:p>
            <a:pPr/>
            <a:r>
              <a:t>Any highlights</a:t>
            </a:r>
          </a:p>
          <a:p>
            <a:pPr/>
            <a:r>
              <a:t>What challenges they had</a:t>
            </a:r>
          </a:p>
          <a:p>
            <a:pPr/>
            <a:r>
              <a:t>What they like or dislike about the tool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2400"/>
            </a:lvl1pPr>
            <a:lvl2pPr marL="0" indent="457200" algn="ctr">
              <a:buClrTx/>
              <a:buSzTx/>
              <a:buNone/>
              <a:defRPr sz="2400"/>
            </a:lvl2pPr>
            <a:lvl3pPr marL="0" indent="914400" algn="ctr">
              <a:buClrTx/>
              <a:buSzTx/>
              <a:buNone/>
              <a:defRPr sz="2400"/>
            </a:lvl3pPr>
            <a:lvl4pPr marL="0" indent="1371600" algn="ctr">
              <a:buClrTx/>
              <a:buSzTx/>
              <a:buNone/>
              <a:defRPr sz="2400"/>
            </a:lvl4pPr>
            <a:lvl5pPr marL="0" indent="1828800" algn="ctr">
              <a:buClrTx/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_Custom Layout">
    <p:bg>
      <p:bgPr>
        <a:solidFill>
          <a:srgbClr val="032D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sosceles Triangle 1"/>
          <p:cNvSpPr/>
          <p:nvPr/>
        </p:nvSpPr>
        <p:spPr>
          <a:xfrm rot="10800000">
            <a:off x="-1" y="-1"/>
            <a:ext cx="3050166" cy="1750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49E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49ED8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pic>
        <p:nvPicPr>
          <p:cNvPr id="109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631" y="309611"/>
            <a:ext cx="525701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itle Text"/>
          <p:cNvSpPr txBox="1"/>
          <p:nvPr>
            <p:ph type="title"/>
          </p:nvPr>
        </p:nvSpPr>
        <p:spPr>
          <a:xfrm>
            <a:off x="2773332" y="-25571"/>
            <a:ext cx="6412232" cy="13255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8646779" y="6586874"/>
            <a:ext cx="663479" cy="212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Tx/>
              <a:buSzTx/>
              <a:buNone/>
              <a:defRPr cap="all" sz="800">
                <a:solidFill>
                  <a:srgbClr val="E2E4E6"/>
                </a:solidFill>
              </a:defRPr>
            </a:lvl1pPr>
            <a:lvl2pPr marL="533400" indent="-76200">
              <a:buClrTx/>
              <a:defRPr cap="all" sz="800">
                <a:solidFill>
                  <a:srgbClr val="E2E4E6"/>
                </a:solidFill>
              </a:defRPr>
            </a:lvl2pPr>
            <a:lvl3pPr marL="1005839" indent="-91439">
              <a:buClrTx/>
              <a:defRPr cap="all" sz="800">
                <a:solidFill>
                  <a:srgbClr val="E2E4E6"/>
                </a:solidFill>
              </a:defRPr>
            </a:lvl3pPr>
            <a:lvl4pPr marL="1473200" indent="-101600">
              <a:buClrTx/>
              <a:defRPr cap="all" sz="800">
                <a:solidFill>
                  <a:srgbClr val="E2E4E6"/>
                </a:solidFill>
              </a:defRPr>
            </a:lvl4pPr>
            <a:lvl5pPr marL="1930400" indent="-101600">
              <a:buClrTx/>
              <a:defRPr cap="all" sz="800">
                <a:solidFill>
                  <a:srgbClr val="E2E4E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1_Custom Layout">
    <p:bg>
      <p:bgPr>
        <a:solidFill>
          <a:srgbClr val="349E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Rectangle 7"/>
          <p:cNvSpPr/>
          <p:nvPr/>
        </p:nvSpPr>
        <p:spPr>
          <a:xfrm>
            <a:off x="457199" y="490088"/>
            <a:ext cx="8225626" cy="5874215"/>
          </a:xfrm>
          <a:prstGeom prst="rect">
            <a:avLst/>
          </a:prstGeom>
          <a:solidFill>
            <a:srgbClr val="032D3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1" name="Isosceles Triangle 8"/>
          <p:cNvSpPr/>
          <p:nvPr/>
        </p:nvSpPr>
        <p:spPr>
          <a:xfrm rot="10800000">
            <a:off x="-1" y="-1"/>
            <a:ext cx="3050166" cy="1750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49E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49ED8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pic>
        <p:nvPicPr>
          <p:cNvPr id="12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631" y="309611"/>
            <a:ext cx="525701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/>
          <p:nvPr/>
        </p:nvSpPr>
        <p:spPr>
          <a:xfrm>
            <a:off x="2773331" y="630142"/>
            <a:ext cx="641223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Click to Edit Slide Title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_Custom Layout">
    <p:bg>
      <p:bgPr>
        <a:solidFill>
          <a:srgbClr val="349E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7"/>
          <p:cNvSpPr/>
          <p:nvPr/>
        </p:nvSpPr>
        <p:spPr>
          <a:xfrm>
            <a:off x="457199" y="490088"/>
            <a:ext cx="8225626" cy="58742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32" name="Isosceles Triangle 8"/>
          <p:cNvSpPr/>
          <p:nvPr/>
        </p:nvSpPr>
        <p:spPr>
          <a:xfrm rot="10800000">
            <a:off x="-1" y="-1"/>
            <a:ext cx="3050166" cy="1750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49E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49ED8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631" y="309611"/>
            <a:ext cx="525701" cy="60350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ody Level One…"/>
          <p:cNvSpPr txBox="1"/>
          <p:nvPr>
            <p:ph type="body" sz="quarter" idx="1"/>
          </p:nvPr>
        </p:nvSpPr>
        <p:spPr>
          <a:xfrm>
            <a:off x="2188125" y="490088"/>
            <a:ext cx="6149540" cy="43973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latin typeface="Corbel"/>
                <a:ea typeface="Corbel"/>
                <a:cs typeface="Corbel"/>
                <a:sym typeface="Corbel"/>
              </a:defRPr>
            </a:lvl1pPr>
            <a:lvl2pPr>
              <a:buClrTx/>
              <a:defRPr cap="all">
                <a:latin typeface="Corbel"/>
                <a:ea typeface="Corbel"/>
                <a:cs typeface="Corbel"/>
                <a:sym typeface="Corbel"/>
              </a:defRPr>
            </a:lvl2pPr>
            <a:lvl3pPr>
              <a:buClrTx/>
              <a:defRPr cap="all">
                <a:latin typeface="Corbel"/>
                <a:ea typeface="Corbel"/>
                <a:cs typeface="Corbel"/>
                <a:sym typeface="Corbel"/>
              </a:defRPr>
            </a:lvl3pPr>
            <a:lvl4pPr>
              <a:buClrTx/>
              <a:defRPr cap="all">
                <a:latin typeface="Corbel"/>
                <a:ea typeface="Corbel"/>
                <a:cs typeface="Corbel"/>
                <a:sym typeface="Corbel"/>
              </a:defRPr>
            </a:lvl4pPr>
            <a:lvl5pPr>
              <a:buClrTx/>
              <a:defRPr cap="all"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E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8707" y="6415199"/>
            <a:ext cx="2006302" cy="29997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traight Connector 7"/>
          <p:cNvSpPr/>
          <p:nvPr/>
        </p:nvSpPr>
        <p:spPr>
          <a:xfrm>
            <a:off x="299474" y="6570750"/>
            <a:ext cx="6500338" cy="1"/>
          </a:xfrm>
          <a:prstGeom prst="line">
            <a:avLst/>
          </a:prstGeom>
          <a:ln w="76200">
            <a:solidFill>
              <a:srgbClr val="349ED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7890316" y="6645065"/>
            <a:ext cx="1044694" cy="2129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ClrTx/>
              <a:buSzTx/>
              <a:buNone/>
              <a:defRPr cap="all" sz="800">
                <a:solidFill>
                  <a:srgbClr val="C4C9CC"/>
                </a:solidFill>
              </a:defRPr>
            </a:lvl1pPr>
            <a:lvl2pPr marL="533400" indent="-76200" algn="r">
              <a:buClrTx/>
              <a:defRPr cap="all" sz="800">
                <a:solidFill>
                  <a:srgbClr val="C4C9CC"/>
                </a:solidFill>
              </a:defRPr>
            </a:lvl2pPr>
            <a:lvl3pPr marL="1005839" indent="-91439" algn="r">
              <a:buClrTx/>
              <a:defRPr cap="all" sz="800">
                <a:solidFill>
                  <a:srgbClr val="C4C9CC"/>
                </a:solidFill>
              </a:defRPr>
            </a:lvl3pPr>
            <a:lvl4pPr marL="1473200" indent="-101600" algn="r">
              <a:buClrTx/>
              <a:defRPr cap="all" sz="800">
                <a:solidFill>
                  <a:srgbClr val="C4C9CC"/>
                </a:solidFill>
              </a:defRPr>
            </a:lvl4pPr>
            <a:lvl5pPr marL="1930400" indent="-101600" algn="r">
              <a:buClrTx/>
              <a:defRPr cap="all" sz="800">
                <a:solidFill>
                  <a:srgbClr val="C4C9C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48" name="Group 11"/>
          <p:cNvGrpSpPr/>
          <p:nvPr/>
        </p:nvGrpSpPr>
        <p:grpSpPr>
          <a:xfrm>
            <a:off x="245628" y="265071"/>
            <a:ext cx="53847" cy="278761"/>
            <a:chOff x="0" y="0"/>
            <a:chExt cx="53845" cy="278760"/>
          </a:xfrm>
        </p:grpSpPr>
        <p:sp>
          <p:nvSpPr>
            <p:cNvPr id="145" name="Oval 12"/>
            <p:cNvSpPr/>
            <p:nvPr/>
          </p:nvSpPr>
          <p:spPr>
            <a:xfrm rot="16200000">
              <a:off x="0" y="224914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46" name="Oval 13"/>
            <p:cNvSpPr/>
            <p:nvPr/>
          </p:nvSpPr>
          <p:spPr>
            <a:xfrm rot="16200000">
              <a:off x="0" y="112456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47" name="Oval 14"/>
            <p:cNvSpPr/>
            <p:nvPr/>
          </p:nvSpPr>
          <p:spPr>
            <a:xfrm rot="16200000">
              <a:off x="0" y="0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49" name="Text Placeholder 14"/>
          <p:cNvSpPr/>
          <p:nvPr>
            <p:ph type="body" sz="quarter" idx="13"/>
          </p:nvPr>
        </p:nvSpPr>
        <p:spPr>
          <a:xfrm>
            <a:off x="317763" y="184582"/>
            <a:ext cx="7811252" cy="4397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traight Connector 7"/>
          <p:cNvSpPr/>
          <p:nvPr/>
        </p:nvSpPr>
        <p:spPr>
          <a:xfrm>
            <a:off x="299475" y="6570750"/>
            <a:ext cx="7173668" cy="1"/>
          </a:xfrm>
          <a:prstGeom prst="line">
            <a:avLst/>
          </a:prstGeom>
          <a:ln w="76200">
            <a:solidFill>
              <a:srgbClr val="349ED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Body Level One…"/>
          <p:cNvSpPr txBox="1"/>
          <p:nvPr>
            <p:ph type="body" sz="quarter" idx="1"/>
          </p:nvPr>
        </p:nvSpPr>
        <p:spPr>
          <a:xfrm>
            <a:off x="7890316" y="6645065"/>
            <a:ext cx="1044694" cy="2129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ClrTx/>
              <a:buSzTx/>
              <a:buNone/>
              <a:defRPr cap="all" sz="800">
                <a:solidFill>
                  <a:srgbClr val="C4C9CC"/>
                </a:solidFill>
              </a:defRPr>
            </a:lvl1pPr>
            <a:lvl2pPr marL="533400" indent="-76200" algn="r">
              <a:buClrTx/>
              <a:defRPr cap="all" sz="800">
                <a:solidFill>
                  <a:srgbClr val="C4C9CC"/>
                </a:solidFill>
              </a:defRPr>
            </a:lvl2pPr>
            <a:lvl3pPr marL="1005839" indent="-91439" algn="r">
              <a:buClrTx/>
              <a:defRPr cap="all" sz="800">
                <a:solidFill>
                  <a:srgbClr val="C4C9CC"/>
                </a:solidFill>
              </a:defRPr>
            </a:lvl3pPr>
            <a:lvl4pPr marL="1473200" indent="-101600" algn="r">
              <a:buClrTx/>
              <a:defRPr cap="all" sz="800">
                <a:solidFill>
                  <a:srgbClr val="C4C9CC"/>
                </a:solidFill>
              </a:defRPr>
            </a:lvl4pPr>
            <a:lvl5pPr marL="1930400" indent="-101600" algn="r">
              <a:buClrTx/>
              <a:defRPr cap="all" sz="800">
                <a:solidFill>
                  <a:srgbClr val="C4C9C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62" name="Group 11"/>
          <p:cNvGrpSpPr/>
          <p:nvPr/>
        </p:nvGrpSpPr>
        <p:grpSpPr>
          <a:xfrm>
            <a:off x="245628" y="265071"/>
            <a:ext cx="53847" cy="278761"/>
            <a:chOff x="0" y="0"/>
            <a:chExt cx="53845" cy="278760"/>
          </a:xfrm>
        </p:grpSpPr>
        <p:sp>
          <p:nvSpPr>
            <p:cNvPr id="159" name="Oval 12"/>
            <p:cNvSpPr/>
            <p:nvPr/>
          </p:nvSpPr>
          <p:spPr>
            <a:xfrm rot="16200000">
              <a:off x="0" y="224914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60" name="Oval 13"/>
            <p:cNvSpPr/>
            <p:nvPr/>
          </p:nvSpPr>
          <p:spPr>
            <a:xfrm rot="16200000">
              <a:off x="0" y="112456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61" name="Oval 14"/>
            <p:cNvSpPr/>
            <p:nvPr/>
          </p:nvSpPr>
          <p:spPr>
            <a:xfrm rot="16200000">
              <a:off x="0" y="0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63" name="Text Placeholder 14"/>
          <p:cNvSpPr/>
          <p:nvPr>
            <p:ph type="body" sz="quarter" idx="13"/>
          </p:nvPr>
        </p:nvSpPr>
        <p:spPr>
          <a:xfrm>
            <a:off x="317763" y="184582"/>
            <a:ext cx="7811252" cy="4397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pic>
        <p:nvPicPr>
          <p:cNvPr id="16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5804" y="6409601"/>
            <a:ext cx="1317519" cy="30557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T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0226" y="6405664"/>
            <a:ext cx="2971801" cy="30950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traight Connector 7"/>
          <p:cNvSpPr/>
          <p:nvPr/>
        </p:nvSpPr>
        <p:spPr>
          <a:xfrm>
            <a:off x="299474" y="6570750"/>
            <a:ext cx="5527749" cy="1"/>
          </a:xfrm>
          <a:prstGeom prst="line">
            <a:avLst/>
          </a:prstGeom>
          <a:ln w="76200">
            <a:solidFill>
              <a:srgbClr val="349ED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Body Level One…"/>
          <p:cNvSpPr txBox="1"/>
          <p:nvPr>
            <p:ph type="body" sz="quarter" idx="1"/>
          </p:nvPr>
        </p:nvSpPr>
        <p:spPr>
          <a:xfrm>
            <a:off x="7890316" y="6645065"/>
            <a:ext cx="1044694" cy="2129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ClrTx/>
              <a:buSzTx/>
              <a:buNone/>
              <a:defRPr cap="all" sz="800">
                <a:solidFill>
                  <a:srgbClr val="C4C9CC"/>
                </a:solidFill>
              </a:defRPr>
            </a:lvl1pPr>
            <a:lvl2pPr marL="533400" indent="-76200" algn="r">
              <a:buClrTx/>
              <a:defRPr cap="all" sz="800">
                <a:solidFill>
                  <a:srgbClr val="C4C9CC"/>
                </a:solidFill>
              </a:defRPr>
            </a:lvl2pPr>
            <a:lvl3pPr marL="1005839" indent="-91439" algn="r">
              <a:buClrTx/>
              <a:defRPr cap="all" sz="800">
                <a:solidFill>
                  <a:srgbClr val="C4C9CC"/>
                </a:solidFill>
              </a:defRPr>
            </a:lvl3pPr>
            <a:lvl4pPr marL="1473200" indent="-101600" algn="r">
              <a:buClrTx/>
              <a:defRPr cap="all" sz="800">
                <a:solidFill>
                  <a:srgbClr val="C4C9CC"/>
                </a:solidFill>
              </a:defRPr>
            </a:lvl4pPr>
            <a:lvl5pPr marL="1930400" indent="-101600" algn="r">
              <a:buClrTx/>
              <a:defRPr cap="all" sz="800">
                <a:solidFill>
                  <a:srgbClr val="C4C9C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78" name="Group 11"/>
          <p:cNvGrpSpPr/>
          <p:nvPr/>
        </p:nvGrpSpPr>
        <p:grpSpPr>
          <a:xfrm>
            <a:off x="245628" y="265071"/>
            <a:ext cx="53847" cy="278761"/>
            <a:chOff x="0" y="0"/>
            <a:chExt cx="53845" cy="278760"/>
          </a:xfrm>
        </p:grpSpPr>
        <p:sp>
          <p:nvSpPr>
            <p:cNvPr id="175" name="Oval 12"/>
            <p:cNvSpPr/>
            <p:nvPr/>
          </p:nvSpPr>
          <p:spPr>
            <a:xfrm rot="16200000">
              <a:off x="0" y="224914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76" name="Oval 13"/>
            <p:cNvSpPr/>
            <p:nvPr/>
          </p:nvSpPr>
          <p:spPr>
            <a:xfrm rot="16200000">
              <a:off x="0" y="112456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77" name="Oval 14"/>
            <p:cNvSpPr/>
            <p:nvPr/>
          </p:nvSpPr>
          <p:spPr>
            <a:xfrm rot="16200000">
              <a:off x="0" y="0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79" name="Text Placeholder 14"/>
          <p:cNvSpPr/>
          <p:nvPr>
            <p:ph type="body" sz="quarter" idx="13"/>
          </p:nvPr>
        </p:nvSpPr>
        <p:spPr>
          <a:xfrm>
            <a:off x="317763" y="184582"/>
            <a:ext cx="7811252" cy="4397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RP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traight Connector 7"/>
          <p:cNvSpPr/>
          <p:nvPr/>
        </p:nvSpPr>
        <p:spPr>
          <a:xfrm>
            <a:off x="299474" y="6570750"/>
            <a:ext cx="6516963" cy="1"/>
          </a:xfrm>
          <a:prstGeom prst="line">
            <a:avLst/>
          </a:prstGeom>
          <a:ln w="76200">
            <a:solidFill>
              <a:srgbClr val="349ED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Body Level One…"/>
          <p:cNvSpPr txBox="1"/>
          <p:nvPr>
            <p:ph type="body" sz="quarter" idx="1"/>
          </p:nvPr>
        </p:nvSpPr>
        <p:spPr>
          <a:xfrm>
            <a:off x="7890316" y="6645065"/>
            <a:ext cx="1044694" cy="2129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ClrTx/>
              <a:buSzTx/>
              <a:buNone/>
              <a:defRPr cap="all" sz="800">
                <a:solidFill>
                  <a:srgbClr val="C4C9CC"/>
                </a:solidFill>
              </a:defRPr>
            </a:lvl1pPr>
            <a:lvl2pPr marL="533400" indent="-76200" algn="r">
              <a:buClrTx/>
              <a:defRPr cap="all" sz="800">
                <a:solidFill>
                  <a:srgbClr val="C4C9CC"/>
                </a:solidFill>
              </a:defRPr>
            </a:lvl2pPr>
            <a:lvl3pPr marL="1005839" indent="-91439" algn="r">
              <a:buClrTx/>
              <a:defRPr cap="all" sz="800">
                <a:solidFill>
                  <a:srgbClr val="C4C9CC"/>
                </a:solidFill>
              </a:defRPr>
            </a:lvl3pPr>
            <a:lvl4pPr marL="1473200" indent="-101600" algn="r">
              <a:buClrTx/>
              <a:defRPr cap="all" sz="800">
                <a:solidFill>
                  <a:srgbClr val="C4C9CC"/>
                </a:solidFill>
              </a:defRPr>
            </a:lvl4pPr>
            <a:lvl5pPr marL="1930400" indent="-101600" algn="r">
              <a:buClrTx/>
              <a:defRPr cap="all" sz="800">
                <a:solidFill>
                  <a:srgbClr val="C4C9C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92" name="Group 11"/>
          <p:cNvGrpSpPr/>
          <p:nvPr/>
        </p:nvGrpSpPr>
        <p:grpSpPr>
          <a:xfrm>
            <a:off x="245628" y="265071"/>
            <a:ext cx="53847" cy="278761"/>
            <a:chOff x="0" y="0"/>
            <a:chExt cx="53845" cy="278760"/>
          </a:xfrm>
        </p:grpSpPr>
        <p:sp>
          <p:nvSpPr>
            <p:cNvPr id="189" name="Oval 12"/>
            <p:cNvSpPr/>
            <p:nvPr/>
          </p:nvSpPr>
          <p:spPr>
            <a:xfrm rot="16200000">
              <a:off x="0" y="224914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90" name="Oval 13"/>
            <p:cNvSpPr/>
            <p:nvPr/>
          </p:nvSpPr>
          <p:spPr>
            <a:xfrm rot="16200000">
              <a:off x="0" y="112456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91" name="Oval 14"/>
            <p:cNvSpPr/>
            <p:nvPr/>
          </p:nvSpPr>
          <p:spPr>
            <a:xfrm rot="16200000">
              <a:off x="0" y="0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93" name="Text Placeholder 14"/>
          <p:cNvSpPr/>
          <p:nvPr>
            <p:ph type="body" sz="quarter" idx="13"/>
          </p:nvPr>
        </p:nvSpPr>
        <p:spPr>
          <a:xfrm>
            <a:off x="317763" y="184582"/>
            <a:ext cx="7811252" cy="4397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pic>
        <p:nvPicPr>
          <p:cNvPr id="19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8146" y="6406648"/>
            <a:ext cx="1997616" cy="31158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D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3704" y="6406648"/>
            <a:ext cx="2053245" cy="30114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traight Connector 7"/>
          <p:cNvSpPr/>
          <p:nvPr/>
        </p:nvSpPr>
        <p:spPr>
          <a:xfrm>
            <a:off x="299474" y="6570750"/>
            <a:ext cx="6467087" cy="1"/>
          </a:xfrm>
          <a:prstGeom prst="line">
            <a:avLst/>
          </a:prstGeom>
          <a:ln w="76200">
            <a:solidFill>
              <a:srgbClr val="349ED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4" name="Body Level One…"/>
          <p:cNvSpPr txBox="1"/>
          <p:nvPr>
            <p:ph type="body" sz="quarter" idx="1"/>
          </p:nvPr>
        </p:nvSpPr>
        <p:spPr>
          <a:xfrm>
            <a:off x="7890316" y="6645065"/>
            <a:ext cx="1044694" cy="2129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ClrTx/>
              <a:buSzTx/>
              <a:buNone/>
              <a:defRPr cap="all" sz="800">
                <a:solidFill>
                  <a:srgbClr val="C4C9CC"/>
                </a:solidFill>
              </a:defRPr>
            </a:lvl1pPr>
            <a:lvl2pPr marL="533400" indent="-76200" algn="r">
              <a:buClrTx/>
              <a:defRPr cap="all" sz="800">
                <a:solidFill>
                  <a:srgbClr val="C4C9CC"/>
                </a:solidFill>
              </a:defRPr>
            </a:lvl2pPr>
            <a:lvl3pPr marL="1005839" indent="-91439" algn="r">
              <a:buClrTx/>
              <a:defRPr cap="all" sz="800">
                <a:solidFill>
                  <a:srgbClr val="C4C9CC"/>
                </a:solidFill>
              </a:defRPr>
            </a:lvl3pPr>
            <a:lvl4pPr marL="1473200" indent="-101600" algn="r">
              <a:buClrTx/>
              <a:defRPr cap="all" sz="800">
                <a:solidFill>
                  <a:srgbClr val="C4C9CC"/>
                </a:solidFill>
              </a:defRPr>
            </a:lvl4pPr>
            <a:lvl5pPr marL="1930400" indent="-101600" algn="r">
              <a:buClrTx/>
              <a:defRPr cap="all" sz="800">
                <a:solidFill>
                  <a:srgbClr val="C4C9C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08" name="Group 11"/>
          <p:cNvGrpSpPr/>
          <p:nvPr/>
        </p:nvGrpSpPr>
        <p:grpSpPr>
          <a:xfrm>
            <a:off x="245628" y="265071"/>
            <a:ext cx="53847" cy="278761"/>
            <a:chOff x="0" y="0"/>
            <a:chExt cx="53845" cy="278760"/>
          </a:xfrm>
        </p:grpSpPr>
        <p:sp>
          <p:nvSpPr>
            <p:cNvPr id="205" name="Oval 12"/>
            <p:cNvSpPr/>
            <p:nvPr/>
          </p:nvSpPr>
          <p:spPr>
            <a:xfrm rot="16200000">
              <a:off x="0" y="224914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06" name="Oval 13"/>
            <p:cNvSpPr/>
            <p:nvPr/>
          </p:nvSpPr>
          <p:spPr>
            <a:xfrm rot="16200000">
              <a:off x="0" y="112456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07" name="Oval 14"/>
            <p:cNvSpPr/>
            <p:nvPr/>
          </p:nvSpPr>
          <p:spPr>
            <a:xfrm rot="16200000">
              <a:off x="0" y="0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209" name="Text Placeholder 14"/>
          <p:cNvSpPr/>
          <p:nvPr>
            <p:ph type="body" sz="quarter" idx="13"/>
          </p:nvPr>
        </p:nvSpPr>
        <p:spPr>
          <a:xfrm>
            <a:off x="317763" y="184582"/>
            <a:ext cx="7811252" cy="4397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ortfolio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icture Placeholder 13"/>
          <p:cNvSpPr/>
          <p:nvPr>
            <p:ph type="pic" sz="quarter" idx="13"/>
          </p:nvPr>
        </p:nvSpPr>
        <p:spPr>
          <a:xfrm>
            <a:off x="3473786" y="2009274"/>
            <a:ext cx="2207947" cy="20829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8" name="Picture Placeholder 13"/>
          <p:cNvSpPr/>
          <p:nvPr>
            <p:ph type="pic" sz="quarter" idx="14"/>
          </p:nvPr>
        </p:nvSpPr>
        <p:spPr>
          <a:xfrm>
            <a:off x="5877588" y="2009274"/>
            <a:ext cx="2207947" cy="20829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9" name="Picture Placeholder 13"/>
          <p:cNvSpPr/>
          <p:nvPr>
            <p:ph type="pic" sz="quarter" idx="15"/>
          </p:nvPr>
        </p:nvSpPr>
        <p:spPr>
          <a:xfrm>
            <a:off x="1066937" y="2009274"/>
            <a:ext cx="2207948" cy="20829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" y="0"/>
            <a:ext cx="914057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itle Text"/>
          <p:cNvSpPr txBox="1"/>
          <p:nvPr>
            <p:ph type="title"/>
          </p:nvPr>
        </p:nvSpPr>
        <p:spPr>
          <a:xfrm>
            <a:off x="628650" y="1844793"/>
            <a:ext cx="7886700" cy="1325564"/>
          </a:xfrm>
          <a:prstGeom prst="rect">
            <a:avLst/>
          </a:prstGeom>
        </p:spPr>
        <p:txBody>
          <a:bodyPr/>
          <a:lstStyle>
            <a:lvl1pPr>
              <a:lnSpc>
                <a:spcPts val="6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628650" y="3382995"/>
            <a:ext cx="5006975" cy="99853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349ED8"/>
                </a:solidFill>
                <a:latin typeface="Lucida Fax"/>
                <a:ea typeface="Lucida Fax"/>
                <a:cs typeface="Lucida Fax"/>
                <a:sym typeface="Lucida Fax"/>
              </a:defRPr>
            </a:lvl1pPr>
            <a:lvl2pPr marL="0" indent="457200">
              <a:buClrTx/>
              <a:buSzTx/>
              <a:buNone/>
              <a:defRPr>
                <a:solidFill>
                  <a:srgbClr val="349ED8"/>
                </a:solidFill>
                <a:latin typeface="Lucida Fax"/>
                <a:ea typeface="Lucida Fax"/>
                <a:cs typeface="Lucida Fax"/>
                <a:sym typeface="Lucida Fax"/>
              </a:defRPr>
            </a:lvl2pPr>
            <a:lvl3pPr marL="0" indent="914400">
              <a:buClrTx/>
              <a:buSzTx/>
              <a:buNone/>
              <a:defRPr>
                <a:solidFill>
                  <a:srgbClr val="349ED8"/>
                </a:solidFill>
                <a:latin typeface="Lucida Fax"/>
                <a:ea typeface="Lucida Fax"/>
                <a:cs typeface="Lucida Fax"/>
                <a:sym typeface="Lucida Fax"/>
              </a:defRPr>
            </a:lvl3pPr>
            <a:lvl4pPr marL="0" indent="1371600">
              <a:buClrTx/>
              <a:buSzTx/>
              <a:buNone/>
              <a:defRPr>
                <a:solidFill>
                  <a:srgbClr val="349ED8"/>
                </a:solidFill>
                <a:latin typeface="Lucida Fax"/>
                <a:ea typeface="Lucida Fax"/>
                <a:cs typeface="Lucida Fax"/>
                <a:sym typeface="Lucida Fax"/>
              </a:defRPr>
            </a:lvl4pPr>
            <a:lvl5pPr marL="0" indent="1828800">
              <a:buClrTx/>
              <a:buSzTx/>
              <a:buNone/>
              <a:defRPr>
                <a:solidFill>
                  <a:srgbClr val="349ED8"/>
                </a:solidFill>
                <a:latin typeface="Lucida Fax"/>
                <a:ea typeface="Lucida Fax"/>
                <a:cs typeface="Lucida Fax"/>
                <a:sym typeface="Lucida Fax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Text Placeholder 9"/>
          <p:cNvSpPr/>
          <p:nvPr>
            <p:ph type="body" sz="quarter" idx="13"/>
          </p:nvPr>
        </p:nvSpPr>
        <p:spPr>
          <a:xfrm>
            <a:off x="628649" y="4464084"/>
            <a:ext cx="2503490" cy="80645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800">
                <a:solidFill>
                  <a:srgbClr val="FFFFFF"/>
                </a:solidFill>
                <a:latin typeface="Lucida Fax"/>
                <a:ea typeface="Lucida Fax"/>
                <a:cs typeface="Lucida Fax"/>
                <a:sym typeface="Lucida Fax"/>
              </a:defRPr>
            </a:pP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7"/>
            <a:ext cx="9144000" cy="6857143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itle Text"/>
          <p:cNvSpPr txBox="1"/>
          <p:nvPr>
            <p:ph type="title"/>
          </p:nvPr>
        </p:nvSpPr>
        <p:spPr>
          <a:xfrm>
            <a:off x="628650" y="1844793"/>
            <a:ext cx="7886700" cy="1325564"/>
          </a:xfrm>
          <a:prstGeom prst="rect">
            <a:avLst/>
          </a:prstGeom>
        </p:spPr>
        <p:txBody>
          <a:bodyPr/>
          <a:lstStyle>
            <a:lvl1pPr>
              <a:lnSpc>
                <a:spcPts val="6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628650" y="3382995"/>
            <a:ext cx="5006975" cy="99853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349ED8"/>
                </a:solidFill>
                <a:latin typeface="Lucida Fax"/>
                <a:ea typeface="Lucida Fax"/>
                <a:cs typeface="Lucida Fax"/>
                <a:sym typeface="Lucida Fax"/>
              </a:defRPr>
            </a:lvl1pPr>
            <a:lvl2pPr marL="0" indent="457200">
              <a:buClrTx/>
              <a:buSzTx/>
              <a:buNone/>
              <a:defRPr>
                <a:solidFill>
                  <a:srgbClr val="349ED8"/>
                </a:solidFill>
                <a:latin typeface="Lucida Fax"/>
                <a:ea typeface="Lucida Fax"/>
                <a:cs typeface="Lucida Fax"/>
                <a:sym typeface="Lucida Fax"/>
              </a:defRPr>
            </a:lvl2pPr>
            <a:lvl3pPr marL="0" indent="914400">
              <a:buClrTx/>
              <a:buSzTx/>
              <a:buNone/>
              <a:defRPr>
                <a:solidFill>
                  <a:srgbClr val="349ED8"/>
                </a:solidFill>
                <a:latin typeface="Lucida Fax"/>
                <a:ea typeface="Lucida Fax"/>
                <a:cs typeface="Lucida Fax"/>
                <a:sym typeface="Lucida Fax"/>
              </a:defRPr>
            </a:lvl3pPr>
            <a:lvl4pPr marL="0" indent="1371600">
              <a:buClrTx/>
              <a:buSzTx/>
              <a:buNone/>
              <a:defRPr>
                <a:solidFill>
                  <a:srgbClr val="349ED8"/>
                </a:solidFill>
                <a:latin typeface="Lucida Fax"/>
                <a:ea typeface="Lucida Fax"/>
                <a:cs typeface="Lucida Fax"/>
                <a:sym typeface="Lucida Fax"/>
              </a:defRPr>
            </a:lvl4pPr>
            <a:lvl5pPr marL="0" indent="1828800">
              <a:buClrTx/>
              <a:buSzTx/>
              <a:buNone/>
              <a:defRPr>
                <a:solidFill>
                  <a:srgbClr val="349ED8"/>
                </a:solidFill>
                <a:latin typeface="Lucida Fax"/>
                <a:ea typeface="Lucida Fax"/>
                <a:cs typeface="Lucida Fax"/>
                <a:sym typeface="Lucida Fax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ext Placeholder 9"/>
          <p:cNvSpPr/>
          <p:nvPr>
            <p:ph type="body" sz="quarter" idx="13"/>
          </p:nvPr>
        </p:nvSpPr>
        <p:spPr>
          <a:xfrm>
            <a:off x="628649" y="4464084"/>
            <a:ext cx="2503490" cy="80645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800">
                <a:solidFill>
                  <a:srgbClr val="FFFFFF"/>
                </a:solidFill>
                <a:latin typeface="Lucida Fax"/>
                <a:ea typeface="Lucida Fax"/>
                <a:cs typeface="Lucida Fax"/>
                <a:sym typeface="Lucida Fax"/>
              </a:defRPr>
            </a:pP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itle Text"/>
          <p:cNvSpPr txBox="1"/>
          <p:nvPr>
            <p:ph type="title"/>
          </p:nvPr>
        </p:nvSpPr>
        <p:spPr>
          <a:xfrm>
            <a:off x="786590" y="2218864"/>
            <a:ext cx="5597585" cy="1325564"/>
          </a:xfrm>
          <a:prstGeom prst="rect">
            <a:avLst/>
          </a:prstGeom>
        </p:spPr>
        <p:txBody>
          <a:bodyPr/>
          <a:lstStyle>
            <a:lvl1pPr>
              <a:defRPr b="1" cap="all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sz="quarter" idx="1"/>
          </p:nvPr>
        </p:nvSpPr>
        <p:spPr>
          <a:xfrm>
            <a:off x="785812" y="3732212"/>
            <a:ext cx="5599114" cy="76517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b="1">
                <a:latin typeface="Corbel"/>
                <a:ea typeface="Corbel"/>
                <a:cs typeface="Corbel"/>
                <a:sym typeface="Corbel"/>
              </a:defRPr>
            </a:lvl1pPr>
            <a:lvl2pPr marL="0" indent="457200">
              <a:buClrTx/>
              <a:buSzTx/>
              <a:buNone/>
              <a:defRPr b="1">
                <a:latin typeface="Corbel"/>
                <a:ea typeface="Corbel"/>
                <a:cs typeface="Corbel"/>
                <a:sym typeface="Corbel"/>
              </a:defRPr>
            </a:lvl2pPr>
            <a:lvl3pPr marL="0" indent="914400">
              <a:buClrTx/>
              <a:buSzTx/>
              <a:buNone/>
              <a:defRPr b="1">
                <a:latin typeface="Corbel"/>
                <a:ea typeface="Corbel"/>
                <a:cs typeface="Corbel"/>
                <a:sym typeface="Corbel"/>
              </a:defRPr>
            </a:lvl3pPr>
            <a:lvl4pPr marL="0" indent="1371600">
              <a:buClrTx/>
              <a:buSzTx/>
              <a:buNone/>
              <a:defRPr b="1">
                <a:latin typeface="Corbel"/>
                <a:ea typeface="Corbel"/>
                <a:cs typeface="Corbel"/>
                <a:sym typeface="Corbel"/>
              </a:defRPr>
            </a:lvl4pPr>
            <a:lvl5pPr marL="0" indent="1828800">
              <a:buClrTx/>
              <a:buSzTx/>
              <a:buNone/>
              <a:defRPr b="1"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TextBox 8"/>
          <p:cNvSpPr txBox="1"/>
          <p:nvPr/>
        </p:nvSpPr>
        <p:spPr>
          <a:xfrm>
            <a:off x="7547956" y="897775"/>
            <a:ext cx="7647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SEC</a:t>
            </a:r>
          </a:p>
        </p:txBody>
      </p:sp>
      <p:grpSp>
        <p:nvGrpSpPr>
          <p:cNvPr id="50" name="Group 13"/>
          <p:cNvGrpSpPr/>
          <p:nvPr/>
        </p:nvGrpSpPr>
        <p:grpSpPr>
          <a:xfrm>
            <a:off x="7790960" y="1205346"/>
            <a:ext cx="278762" cy="53847"/>
            <a:chOff x="0" y="0"/>
            <a:chExt cx="278760" cy="53845"/>
          </a:xfrm>
        </p:grpSpPr>
        <p:sp>
          <p:nvSpPr>
            <p:cNvPr id="47" name="Oval 10"/>
            <p:cNvSpPr/>
            <p:nvPr/>
          </p:nvSpPr>
          <p:spPr>
            <a:xfrm>
              <a:off x="0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8" name="Oval 11"/>
            <p:cNvSpPr/>
            <p:nvPr/>
          </p:nvSpPr>
          <p:spPr>
            <a:xfrm>
              <a:off x="112456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9" name="Oval 12"/>
            <p:cNvSpPr/>
            <p:nvPr/>
          </p:nvSpPr>
          <p:spPr>
            <a:xfrm>
              <a:off x="224914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51" name="Text Placeholder 16"/>
          <p:cNvSpPr/>
          <p:nvPr>
            <p:ph type="body" sz="quarter" idx="13"/>
          </p:nvPr>
        </p:nvSpPr>
        <p:spPr>
          <a:xfrm>
            <a:off x="7580803" y="1230168"/>
            <a:ext cx="698501" cy="798515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4400">
                <a:solidFill>
                  <a:srgbClr val="FFFFFF"/>
                </a:solidFill>
              </a:defRPr>
            </a:pP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6" y="0"/>
            <a:ext cx="914057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631" y="309611"/>
            <a:ext cx="526821" cy="604789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27"/>
            <a:ext cx="9144000" cy="685714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2884515" y="2842317"/>
            <a:ext cx="3391593" cy="13255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eneral Us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5"/>
          <p:cNvGrpSpPr/>
          <p:nvPr/>
        </p:nvGrpSpPr>
        <p:grpSpPr>
          <a:xfrm>
            <a:off x="245628" y="265071"/>
            <a:ext cx="53847" cy="278761"/>
            <a:chOff x="0" y="0"/>
            <a:chExt cx="53845" cy="278760"/>
          </a:xfrm>
        </p:grpSpPr>
        <p:sp>
          <p:nvSpPr>
            <p:cNvPr id="93" name="Oval 9"/>
            <p:cNvSpPr/>
            <p:nvPr/>
          </p:nvSpPr>
          <p:spPr>
            <a:xfrm rot="16200000">
              <a:off x="0" y="224914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4" name="Oval 10"/>
            <p:cNvSpPr/>
            <p:nvPr/>
          </p:nvSpPr>
          <p:spPr>
            <a:xfrm rot="16200000">
              <a:off x="0" y="112456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5" name="Oval 11"/>
            <p:cNvSpPr/>
            <p:nvPr/>
          </p:nvSpPr>
          <p:spPr>
            <a:xfrm rot="16200000">
              <a:off x="0" y="0"/>
              <a:ext cx="53846" cy="53847"/>
            </a:xfrm>
            <a:prstGeom prst="ellipse">
              <a:avLst/>
            </a:prstGeom>
            <a:solidFill>
              <a:srgbClr val="349E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49ED8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97" name="Body Level One…"/>
          <p:cNvSpPr txBox="1"/>
          <p:nvPr>
            <p:ph type="body" sz="quarter" idx="1"/>
          </p:nvPr>
        </p:nvSpPr>
        <p:spPr>
          <a:xfrm>
            <a:off x="317762" y="184581"/>
            <a:ext cx="7280903" cy="43973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latin typeface="Corbel"/>
                <a:ea typeface="Corbel"/>
                <a:cs typeface="Corbel"/>
                <a:sym typeface="Corbel"/>
              </a:defRPr>
            </a:lvl1pPr>
            <a:lvl2pPr>
              <a:buClrTx/>
              <a:defRPr cap="all">
                <a:latin typeface="Corbel"/>
                <a:ea typeface="Corbel"/>
                <a:cs typeface="Corbel"/>
                <a:sym typeface="Corbel"/>
              </a:defRPr>
            </a:lvl2pPr>
            <a:lvl3pPr>
              <a:buClrTx/>
              <a:defRPr cap="all">
                <a:latin typeface="Corbel"/>
                <a:ea typeface="Corbel"/>
                <a:cs typeface="Corbel"/>
                <a:sym typeface="Corbel"/>
              </a:defRPr>
            </a:lvl3pPr>
            <a:lvl4pPr>
              <a:buClrTx/>
              <a:defRPr cap="all">
                <a:latin typeface="Corbel"/>
                <a:ea typeface="Corbel"/>
                <a:cs typeface="Corbel"/>
                <a:sym typeface="Corbel"/>
              </a:defRPr>
            </a:lvl4pPr>
            <a:lvl5pPr>
              <a:buClrTx/>
              <a:defRPr cap="all"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traight Connector 12"/>
          <p:cNvSpPr/>
          <p:nvPr/>
        </p:nvSpPr>
        <p:spPr>
          <a:xfrm>
            <a:off x="548640" y="6687126"/>
            <a:ext cx="8022706" cy="1"/>
          </a:xfrm>
          <a:prstGeom prst="line">
            <a:avLst/>
          </a:prstGeom>
          <a:ln w="76200">
            <a:solidFill>
              <a:srgbClr val="349ED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99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23" y="6587589"/>
            <a:ext cx="167982" cy="19284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 Placeholder 14"/>
          <p:cNvSpPr/>
          <p:nvPr>
            <p:ph type="body" sz="quarter" idx="13"/>
          </p:nvPr>
        </p:nvSpPr>
        <p:spPr>
          <a:xfrm>
            <a:off x="8646779" y="6586874"/>
            <a:ext cx="663479" cy="21293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ClrTx/>
              <a:buSzTx/>
              <a:buNone/>
              <a:defRPr cap="all" sz="800">
                <a:solidFill>
                  <a:srgbClr val="6D787F"/>
                </a:solidFill>
              </a:defRPr>
            </a:pP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8256726" y="6414761"/>
            <a:ext cx="258624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C9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299470" cy="687515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32D3E"/>
          </a:soli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32D3E"/>
          </a:soli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32D3E"/>
          </a:soli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32D3E"/>
          </a:solidFill>
          <a:uFillTx/>
          <a:latin typeface="Corbel"/>
          <a:ea typeface="Corbel"/>
          <a:cs typeface="Corbel"/>
          <a:sym typeface="Corbe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32D3E"/>
          </a:solidFill>
          <a:uFillTx/>
          <a:latin typeface="Corbel"/>
          <a:ea typeface="Corbel"/>
          <a:cs typeface="Corbel"/>
          <a:sym typeface="Corbe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32D3E"/>
          </a:soli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32D3E"/>
          </a:solidFill>
          <a:uFillTx/>
          <a:latin typeface="Corbel"/>
          <a:ea typeface="Corbel"/>
          <a:cs typeface="Corbel"/>
          <a:sym typeface="Corbe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32D3E"/>
          </a:solidFill>
          <a:uFillTx/>
          <a:latin typeface="Corbel"/>
          <a:ea typeface="Corbel"/>
          <a:cs typeface="Corbel"/>
          <a:sym typeface="Corbe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32D3E"/>
          </a:solidFill>
          <a:uFillTx/>
          <a:latin typeface="Corbel"/>
          <a:ea typeface="Corbel"/>
          <a:cs typeface="Corbel"/>
          <a:sym typeface="Corbe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49ED8"/>
        </a:buClr>
        <a:buSzPct val="100000"/>
        <a:buFontTx/>
        <a:buChar char="▪"/>
        <a:tabLst/>
        <a:defRPr b="0" baseline="0" cap="none" i="0" spc="0" strike="noStrike" sz="2800" u="none">
          <a:ln>
            <a:noFill/>
          </a:ln>
          <a:solidFill>
            <a:srgbClr val="032D3E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49ED8"/>
        </a:buClr>
        <a:buSzPct val="100000"/>
        <a:buFontTx/>
        <a:buChar char="▪"/>
        <a:tabLst/>
        <a:defRPr b="0" baseline="0" cap="none" i="0" spc="0" strike="noStrike" sz="2800" u="none">
          <a:ln>
            <a:noFill/>
          </a:ln>
          <a:solidFill>
            <a:srgbClr val="032D3E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49ED8"/>
        </a:buClr>
        <a:buSzPct val="100000"/>
        <a:buFontTx/>
        <a:buChar char="▪"/>
        <a:tabLst/>
        <a:defRPr b="0" baseline="0" cap="none" i="0" spc="0" strike="noStrike" sz="2800" u="none">
          <a:ln>
            <a:noFill/>
          </a:ln>
          <a:solidFill>
            <a:srgbClr val="032D3E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49ED8"/>
        </a:buClr>
        <a:buSzPct val="100000"/>
        <a:buFontTx/>
        <a:buChar char="▪"/>
        <a:tabLst/>
        <a:defRPr b="0" baseline="0" cap="none" i="0" spc="0" strike="noStrike" sz="2800" u="none">
          <a:ln>
            <a:noFill/>
          </a:ln>
          <a:solidFill>
            <a:srgbClr val="032D3E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49ED8"/>
        </a:buClr>
        <a:buSzPct val="100000"/>
        <a:buFontTx/>
        <a:buChar char="▪"/>
        <a:tabLst/>
        <a:defRPr b="0" baseline="0" cap="none" i="0" spc="0" strike="noStrike" sz="2800" u="none">
          <a:ln>
            <a:noFill/>
          </a:ln>
          <a:solidFill>
            <a:srgbClr val="032D3E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49ED8"/>
        </a:buClr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32D3E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49ED8"/>
        </a:buClr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32D3E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49ED8"/>
        </a:buClr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32D3E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49ED8"/>
        </a:buClr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32D3E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1.jpeg"/><Relationship Id="rId11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/>
          <p:nvPr>
            <p:ph type="title"/>
          </p:nvPr>
        </p:nvSpPr>
        <p:spPr>
          <a:xfrm>
            <a:off x="628650" y="1844793"/>
            <a:ext cx="7886700" cy="1325564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Intro to Data Analysis Tools:</a:t>
            </a:r>
          </a:p>
        </p:txBody>
      </p:sp>
      <p:sp>
        <p:nvSpPr>
          <p:cNvPr id="230" name="Text Placeholder 2"/>
          <p:cNvSpPr txBox="1"/>
          <p:nvPr>
            <p:ph type="body" sz="quarter" idx="1"/>
          </p:nvPr>
        </p:nvSpPr>
        <p:spPr>
          <a:xfrm>
            <a:off x="628650" y="2946768"/>
            <a:ext cx="5006975" cy="998538"/>
          </a:xfrm>
          <a:prstGeom prst="rect">
            <a:avLst/>
          </a:prstGeom>
        </p:spPr>
        <p:txBody>
          <a:bodyPr/>
          <a:lstStyle/>
          <a:p>
            <a:pPr/>
            <a:r>
              <a:t>Power BI &amp; Tableau</a:t>
            </a:r>
          </a:p>
        </p:txBody>
      </p:sp>
      <p:sp>
        <p:nvSpPr>
          <p:cNvPr id="231" name="Text Placeholder 3"/>
          <p:cNvSpPr/>
          <p:nvPr>
            <p:ph type="body" idx="13"/>
          </p:nvPr>
        </p:nvSpPr>
        <p:spPr>
          <a:xfrm>
            <a:off x="628649" y="3902021"/>
            <a:ext cx="2503490" cy="806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ClrTx/>
              <a:buSzTx/>
              <a:buNone/>
              <a:defRPr sz="1800">
                <a:solidFill>
                  <a:srgbClr val="FFFFFF"/>
                </a:solidFill>
                <a:latin typeface="Lucida Fax"/>
                <a:ea typeface="Lucida Fax"/>
                <a:cs typeface="Lucida Fax"/>
                <a:sym typeface="Lucida Fax"/>
              </a:defRPr>
            </a:pPr>
            <a:r>
              <a:t>July 11</a:t>
            </a:r>
            <a:r>
              <a:rPr baseline="30000"/>
              <a:t>th</a:t>
            </a:r>
            <a:r>
              <a:t>,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ypes of Graphs and when to use the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68095">
              <a:spcBef>
                <a:spcPts val="800"/>
              </a:spcBef>
              <a:defRPr sz="2351"/>
            </a:lvl1pPr>
          </a:lstStyle>
          <a:p>
            <a:pPr/>
            <a:r>
              <a:t>types of Graphs and when to use them</a:t>
            </a:r>
          </a:p>
        </p:txBody>
      </p:sp>
      <p:sp>
        <p:nvSpPr>
          <p:cNvPr id="283" name="Text Placeholder 1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 sz="800">
                <a:solidFill>
                  <a:srgbClr val="6D787F"/>
                </a:solidFill>
              </a:defRPr>
            </a:pPr>
          </a:p>
        </p:txBody>
      </p:sp>
      <p:pic>
        <p:nvPicPr>
          <p:cNvPr id="28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485" y="638286"/>
            <a:ext cx="7875030" cy="5581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 Placeholder 4"/>
          <p:cNvSpPr txBox="1"/>
          <p:nvPr>
            <p:ph type="body" sz="quarter" idx="1"/>
          </p:nvPr>
        </p:nvSpPr>
        <p:spPr>
          <a:xfrm>
            <a:off x="317762" y="184582"/>
            <a:ext cx="7280903" cy="439738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800"/>
              </a:spcBef>
              <a:defRPr sz="2351"/>
            </a:lvl1pPr>
          </a:lstStyle>
          <a:p>
            <a:pPr/>
            <a:r>
              <a:t>Data Analytic Tools</a:t>
            </a:r>
          </a:p>
        </p:txBody>
      </p:sp>
      <p:sp>
        <p:nvSpPr>
          <p:cNvPr id="289" name="Text Placeholder 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 sz="800">
                <a:solidFill>
                  <a:srgbClr val="6D787F"/>
                </a:solidFill>
              </a:defRPr>
            </a:pPr>
          </a:p>
        </p:txBody>
      </p:sp>
      <p:pic>
        <p:nvPicPr>
          <p:cNvPr id="29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4333" y="912240"/>
            <a:ext cx="5135119" cy="51351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5" name="Group"/>
          <p:cNvGrpSpPr/>
          <p:nvPr/>
        </p:nvGrpSpPr>
        <p:grpSpPr>
          <a:xfrm>
            <a:off x="82735" y="2340752"/>
            <a:ext cx="1901466" cy="2102094"/>
            <a:chOff x="0" y="0"/>
            <a:chExt cx="1901464" cy="2102092"/>
          </a:xfrm>
        </p:grpSpPr>
        <p:pic>
          <p:nvPicPr>
            <p:cNvPr id="291" name="Picture 18" descr="Picture 1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9735" y="0"/>
              <a:ext cx="1821994" cy="4617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Picture 12" descr="Picture 1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510823"/>
              <a:ext cx="1901465" cy="494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Picture 22" descr="Picture 2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83982" y="1054289"/>
              <a:ext cx="1333501" cy="5369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Picture 10" descr="Picture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0902" y="1640354"/>
              <a:ext cx="1479661" cy="4617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0" name="Group"/>
          <p:cNvGrpSpPr/>
          <p:nvPr/>
        </p:nvGrpSpPr>
        <p:grpSpPr>
          <a:xfrm>
            <a:off x="7210887" y="2092536"/>
            <a:ext cx="1817371" cy="2598527"/>
            <a:chOff x="0" y="0"/>
            <a:chExt cx="1817370" cy="2598526"/>
          </a:xfrm>
        </p:grpSpPr>
        <p:pic>
          <p:nvPicPr>
            <p:cNvPr id="296" name="Picture 8" descr="Picture 8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37571" r="0" b="37570"/>
            <a:stretch>
              <a:fillRect/>
            </a:stretch>
          </p:blipFill>
          <p:spPr>
            <a:xfrm>
              <a:off x="79060" y="0"/>
              <a:ext cx="1659205" cy="412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Picture 16" descr="Picture 16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17050" r="0" b="14498"/>
            <a:stretch>
              <a:fillRect/>
            </a:stretch>
          </p:blipFill>
          <p:spPr>
            <a:xfrm>
              <a:off x="0" y="516041"/>
              <a:ext cx="1817371" cy="481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Picture 24" descr="Picture 2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7280" y="1100861"/>
              <a:ext cx="1702764" cy="8027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Picture 20" descr="Picture 20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55593" y="2007314"/>
              <a:ext cx="1106139" cy="591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934" y="337243"/>
            <a:ext cx="494971" cy="568227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itle 1"/>
          <p:cNvSpPr txBox="1"/>
          <p:nvPr/>
        </p:nvSpPr>
        <p:spPr>
          <a:xfrm>
            <a:off x="786591" y="2218864"/>
            <a:ext cx="5597584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b="1" cap="all" sz="4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Interactive Demo</a:t>
            </a:r>
          </a:p>
        </p:txBody>
      </p:sp>
      <p:sp>
        <p:nvSpPr>
          <p:cNvPr id="306" name="TextBox 5"/>
          <p:cNvSpPr txBox="1"/>
          <p:nvPr/>
        </p:nvSpPr>
        <p:spPr>
          <a:xfrm>
            <a:off x="7547956" y="897775"/>
            <a:ext cx="7647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SEC</a:t>
            </a:r>
          </a:p>
        </p:txBody>
      </p:sp>
      <p:grpSp>
        <p:nvGrpSpPr>
          <p:cNvPr id="310" name="Group 6"/>
          <p:cNvGrpSpPr/>
          <p:nvPr/>
        </p:nvGrpSpPr>
        <p:grpSpPr>
          <a:xfrm>
            <a:off x="7790960" y="1205346"/>
            <a:ext cx="278762" cy="53847"/>
            <a:chOff x="0" y="0"/>
            <a:chExt cx="278760" cy="53845"/>
          </a:xfrm>
        </p:grpSpPr>
        <p:sp>
          <p:nvSpPr>
            <p:cNvPr id="307" name="Oval 7"/>
            <p:cNvSpPr/>
            <p:nvPr/>
          </p:nvSpPr>
          <p:spPr>
            <a:xfrm>
              <a:off x="0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08" name="Oval 8"/>
            <p:cNvSpPr/>
            <p:nvPr/>
          </p:nvSpPr>
          <p:spPr>
            <a:xfrm>
              <a:off x="112456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09" name="Oval 9"/>
            <p:cNvSpPr/>
            <p:nvPr/>
          </p:nvSpPr>
          <p:spPr>
            <a:xfrm>
              <a:off x="224914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311" name="Text Placeholder 16"/>
          <p:cNvSpPr txBox="1"/>
          <p:nvPr/>
        </p:nvSpPr>
        <p:spPr>
          <a:xfrm>
            <a:off x="7580803" y="1230168"/>
            <a:ext cx="698501" cy="79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 Placeholder 1"/>
          <p:cNvSpPr txBox="1"/>
          <p:nvPr>
            <p:ph type="body" sz="quarter" idx="1"/>
          </p:nvPr>
        </p:nvSpPr>
        <p:spPr>
          <a:xfrm>
            <a:off x="317762" y="184582"/>
            <a:ext cx="7280903" cy="439738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800"/>
              </a:spcBef>
              <a:defRPr sz="2351"/>
            </a:lvl1pPr>
          </a:lstStyle>
          <a:p>
            <a:pPr/>
            <a:r>
              <a:t>Demo</a:t>
            </a:r>
          </a:p>
        </p:txBody>
      </p:sp>
      <p:sp>
        <p:nvSpPr>
          <p:cNvPr id="314" name="Text Placeholder 2"/>
          <p:cNvSpPr/>
          <p:nvPr>
            <p:ph type="body" idx="13"/>
          </p:nvPr>
        </p:nvSpPr>
        <p:spPr>
          <a:xfrm>
            <a:off x="8646779" y="6586874"/>
            <a:ext cx="663479" cy="21293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 sz="800">
                <a:solidFill>
                  <a:srgbClr val="6D787F"/>
                </a:solidFill>
              </a:defRPr>
            </a:pPr>
          </a:p>
        </p:txBody>
      </p:sp>
      <p:graphicFrame>
        <p:nvGraphicFramePr>
          <p:cNvPr id="315" name="Table"/>
          <p:cNvGraphicFramePr/>
          <p:nvPr/>
        </p:nvGraphicFramePr>
        <p:xfrm>
          <a:off x="1814512" y="494927"/>
          <a:ext cx="7366001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38325"/>
                <a:gridCol w="1838325"/>
                <a:gridCol w="1838325"/>
              </a:tblGrid>
              <a:tr h="254347">
                <a:tc gridSpan="3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32D3E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Things to think about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101346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1600">
                          <a:solidFill>
                            <a:srgbClr val="032D3E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What do you want to know about the data?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1600">
                          <a:solidFill>
                            <a:srgbClr val="032D3E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What hypothesis do you have about the data?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1600">
                          <a:solidFill>
                            <a:srgbClr val="032D3E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What visualizations can you use with this data?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</a:tr>
            </a:tbl>
          </a:graphicData>
        </a:graphic>
      </p:graphicFrame>
      <p:graphicFrame>
        <p:nvGraphicFramePr>
          <p:cNvPr id="316" name="Table"/>
          <p:cNvGraphicFramePr/>
          <p:nvPr/>
        </p:nvGraphicFramePr>
        <p:xfrm>
          <a:off x="280082" y="1669315"/>
          <a:ext cx="7366001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861278"/>
                <a:gridCol w="2861278"/>
                <a:gridCol w="2861278"/>
              </a:tblGrid>
              <a:tr h="292100">
                <a:tc gridSpan="3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32D3E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Datasets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3642615">
                <a:tc>
                  <a:txBody>
                    <a:bodyPr/>
                    <a:lstStyle/>
                    <a:p>
                      <a:pPr algn="l">
                        <a:defRPr b="1" sz="15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Survey Data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South vs. Midwest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How do people identify states in the South vs. Midwest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Food World Cup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How much people like food of different ethnicities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Flying Etiquette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What is acceptable while flying?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Oxford Comma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What’s the appropriate way to use an Oxford Comma?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Business Data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AirBnB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Review scores, Prices, Beds, and House Types for AirBnBs in NYC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Movie Review Comparisons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Review scores for Fandango, Rotten Tomatoes, and IMDb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Biopics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Demographic information about subject along with Box Office results 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Daily Show Guests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Daily Show guests by show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Public Safety / Sector Data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Police Killings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Demographic information about who police have killed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Hate Crimes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Hate crime frequency per state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Car crashes and Insurance Premiums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Car crashes (w/ reason) and premiums by state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Airline Safety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Incidents / Fatalities by airline over time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College Majors and Incomes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College majors, Gender make-up, and income figures 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Births by day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Births by day from 1994 to 2014</a:t>
                      </a:r>
                    </a:p>
                    <a:p>
                      <a:pPr marL="130342" indent="-130342" algn="l">
                        <a:buSzPct val="100000"/>
                        <a:buChar char="•"/>
                        <a:defRPr b="1" sz="13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t>Washington Post Unsolved Homicide</a:t>
                      </a:r>
                    </a:p>
                    <a:p>
                      <a:pPr lvl="1" marL="511342" indent="-130342" algn="l">
                        <a:buSzPct val="100000"/>
                        <a:buChar char="•"/>
                        <a:defRPr sz="1300"/>
                      </a:pPr>
                      <a:r>
                        <a:t>Homicide Rate vs. Arrest Rate for Top 50 Cities</a:t>
                      </a:r>
                    </a:p>
                  </a:txBody>
                  <a:tcPr marL="0" marR="0" marT="0" marB="0" anchor="t" anchorCtr="0" horzOverflow="overflow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934" y="337243"/>
            <a:ext cx="494971" cy="568227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itle 1"/>
          <p:cNvSpPr txBox="1"/>
          <p:nvPr/>
        </p:nvSpPr>
        <p:spPr>
          <a:xfrm>
            <a:off x="786591" y="2218864"/>
            <a:ext cx="5597584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b="1" cap="all" sz="4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Break</a:t>
            </a:r>
          </a:p>
        </p:txBody>
      </p:sp>
      <p:sp>
        <p:nvSpPr>
          <p:cNvPr id="322" name="TextBox 5"/>
          <p:cNvSpPr txBox="1"/>
          <p:nvPr/>
        </p:nvSpPr>
        <p:spPr>
          <a:xfrm>
            <a:off x="7547956" y="897775"/>
            <a:ext cx="7647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SEC</a:t>
            </a:r>
          </a:p>
        </p:txBody>
      </p:sp>
      <p:grpSp>
        <p:nvGrpSpPr>
          <p:cNvPr id="326" name="Group 6"/>
          <p:cNvGrpSpPr/>
          <p:nvPr/>
        </p:nvGrpSpPr>
        <p:grpSpPr>
          <a:xfrm>
            <a:off x="7790960" y="1205346"/>
            <a:ext cx="278762" cy="53847"/>
            <a:chOff x="0" y="0"/>
            <a:chExt cx="278760" cy="53845"/>
          </a:xfrm>
        </p:grpSpPr>
        <p:sp>
          <p:nvSpPr>
            <p:cNvPr id="323" name="Oval 7"/>
            <p:cNvSpPr/>
            <p:nvPr/>
          </p:nvSpPr>
          <p:spPr>
            <a:xfrm>
              <a:off x="0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4" name="Oval 8"/>
            <p:cNvSpPr/>
            <p:nvPr/>
          </p:nvSpPr>
          <p:spPr>
            <a:xfrm>
              <a:off x="112456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5" name="Oval 9"/>
            <p:cNvSpPr/>
            <p:nvPr/>
          </p:nvSpPr>
          <p:spPr>
            <a:xfrm>
              <a:off x="224914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327" name="Text Placeholder 16"/>
          <p:cNvSpPr txBox="1"/>
          <p:nvPr/>
        </p:nvSpPr>
        <p:spPr>
          <a:xfrm>
            <a:off x="7580803" y="1230168"/>
            <a:ext cx="698501" cy="79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934" y="337243"/>
            <a:ext cx="494971" cy="568227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Title 1"/>
          <p:cNvSpPr txBox="1"/>
          <p:nvPr/>
        </p:nvSpPr>
        <p:spPr>
          <a:xfrm>
            <a:off x="786589" y="2218864"/>
            <a:ext cx="6294932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b="1" cap="all" sz="4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Viz-Off Team Activity</a:t>
            </a:r>
          </a:p>
        </p:txBody>
      </p:sp>
      <p:sp>
        <p:nvSpPr>
          <p:cNvPr id="331" name="TextBox 5"/>
          <p:cNvSpPr txBox="1"/>
          <p:nvPr/>
        </p:nvSpPr>
        <p:spPr>
          <a:xfrm>
            <a:off x="7547956" y="897775"/>
            <a:ext cx="7647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SEC</a:t>
            </a:r>
          </a:p>
        </p:txBody>
      </p:sp>
      <p:grpSp>
        <p:nvGrpSpPr>
          <p:cNvPr id="335" name="Group 6"/>
          <p:cNvGrpSpPr/>
          <p:nvPr/>
        </p:nvGrpSpPr>
        <p:grpSpPr>
          <a:xfrm>
            <a:off x="7790960" y="1205346"/>
            <a:ext cx="278762" cy="53847"/>
            <a:chOff x="0" y="0"/>
            <a:chExt cx="278760" cy="53845"/>
          </a:xfrm>
        </p:grpSpPr>
        <p:sp>
          <p:nvSpPr>
            <p:cNvPr id="332" name="Oval 7"/>
            <p:cNvSpPr/>
            <p:nvPr/>
          </p:nvSpPr>
          <p:spPr>
            <a:xfrm>
              <a:off x="0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33" name="Oval 8"/>
            <p:cNvSpPr/>
            <p:nvPr/>
          </p:nvSpPr>
          <p:spPr>
            <a:xfrm>
              <a:off x="112456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34" name="Oval 9"/>
            <p:cNvSpPr/>
            <p:nvPr/>
          </p:nvSpPr>
          <p:spPr>
            <a:xfrm>
              <a:off x="224914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336" name="Text Placeholder 16"/>
          <p:cNvSpPr txBox="1"/>
          <p:nvPr/>
        </p:nvSpPr>
        <p:spPr>
          <a:xfrm>
            <a:off x="7580803" y="1230168"/>
            <a:ext cx="698501" cy="79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 Placeholder 1"/>
          <p:cNvSpPr txBox="1"/>
          <p:nvPr>
            <p:ph type="body" sz="quarter" idx="1"/>
          </p:nvPr>
        </p:nvSpPr>
        <p:spPr>
          <a:xfrm>
            <a:off x="317762" y="184582"/>
            <a:ext cx="7280903" cy="439738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800"/>
              </a:spcBef>
              <a:defRPr sz="2351"/>
            </a:lvl1pPr>
          </a:lstStyle>
          <a:p>
            <a:pPr/>
            <a:r>
              <a:t>Viz-Off</a:t>
            </a:r>
          </a:p>
        </p:txBody>
      </p:sp>
      <p:sp>
        <p:nvSpPr>
          <p:cNvPr id="339" name="Text Placeholder 2"/>
          <p:cNvSpPr/>
          <p:nvPr>
            <p:ph type="body" idx="13"/>
          </p:nvPr>
        </p:nvSpPr>
        <p:spPr>
          <a:xfrm>
            <a:off x="8646779" y="6586874"/>
            <a:ext cx="663479" cy="21293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 sz="800">
                <a:solidFill>
                  <a:srgbClr val="6D787F"/>
                </a:solidFill>
              </a:defRPr>
            </a:pPr>
          </a:p>
        </p:txBody>
      </p:sp>
      <p:sp>
        <p:nvSpPr>
          <p:cNvPr id="340" name="Rectangle 4"/>
          <p:cNvSpPr txBox="1"/>
          <p:nvPr/>
        </p:nvSpPr>
        <p:spPr>
          <a:xfrm>
            <a:off x="317762" y="624319"/>
            <a:ext cx="8282089" cy="4309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42950" indent="-285750">
              <a:lnSpc>
                <a:spcPct val="107000"/>
              </a:lnSpc>
              <a:buSzPct val="100000"/>
              <a:buAutoNum type="alphaLcPeriod" startAt="1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Split up into sets of 2 teams</a:t>
            </a:r>
          </a:p>
          <a:p>
            <a:pPr lvl="2" marL="1143000" indent="-228600">
              <a:lnSpc>
                <a:spcPct val="107000"/>
              </a:lnSpc>
              <a:buSzPct val="100000"/>
              <a:buAutoNum type="romanLcPeriod" startAt="1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Different dataset per set of 2 teams</a:t>
            </a:r>
          </a:p>
          <a:p>
            <a:pPr lvl="2" marL="1143000" indent="-228600">
              <a:lnSpc>
                <a:spcPct val="107000"/>
              </a:lnSpc>
              <a:buSzPct val="100000"/>
              <a:buAutoNum type="romanLcPeriod" startAt="1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1 team uses Tableau, the other uses Power BI</a:t>
            </a:r>
          </a:p>
          <a:p>
            <a:pPr lvl="1" marL="742950" indent="-285750">
              <a:lnSpc>
                <a:spcPct val="107000"/>
              </a:lnSpc>
              <a:buSzPct val="100000"/>
              <a:buAutoNum type="alphaLcPeriod" startAt="1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Team report building</a:t>
            </a:r>
          </a:p>
          <a:p>
            <a:pPr lvl="2" marL="1143000" indent="-228600">
              <a:lnSpc>
                <a:spcPct val="107000"/>
              </a:lnSpc>
              <a:buSzPct val="100000"/>
              <a:buAutoNum type="romanLcPeriod" startAt="1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rPr b="1"/>
              <a:t>Executive Summary:</a:t>
            </a:r>
            <a:r>
              <a:t> Few KPIs / graphics for the dataset. Might have a higher text to graphic ratio.</a:t>
            </a:r>
          </a:p>
          <a:p>
            <a:pPr lvl="2" marL="1143000" indent="-228600">
              <a:lnSpc>
                <a:spcPct val="107000"/>
              </a:lnSpc>
              <a:buSzPct val="100000"/>
              <a:buAutoNum type="romanLcPeriod" startAt="1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rPr b="1"/>
              <a:t>In-Depth but Static:</a:t>
            </a:r>
            <a:r>
              <a:t> Single focus per screen. More graphics than Executive.</a:t>
            </a:r>
          </a:p>
          <a:p>
            <a:pPr lvl="2" marL="1143000" indent="-228600">
              <a:lnSpc>
                <a:spcPct val="107000"/>
              </a:lnSpc>
              <a:buSzPct val="100000"/>
              <a:buAutoNum type="romanLcPeriod" startAt="1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rPr b="1"/>
              <a:t>Interactive Graphs:</a:t>
            </a:r>
            <a:r>
              <a:t> Similar to In-Depth but also have sliders / slicers</a:t>
            </a:r>
          </a:p>
          <a:p>
            <a:pPr lvl="1" marL="742950" indent="-285750">
              <a:lnSpc>
                <a:spcPct val="107000"/>
              </a:lnSpc>
              <a:buSzPct val="100000"/>
              <a:buAutoNum type="alphaLcPeriod" startAt="1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Team Presentations</a:t>
            </a:r>
          </a:p>
          <a:p>
            <a:pPr lvl="2" marL="1143000" indent="-228600">
              <a:lnSpc>
                <a:spcPct val="107000"/>
              </a:lnSpc>
              <a:buSzPct val="100000"/>
              <a:buAutoNum type="romanLcPeriod" startAt="1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Showcase design</a:t>
            </a:r>
          </a:p>
          <a:p>
            <a:pPr lvl="2" marL="1143000" indent="-228600">
              <a:lnSpc>
                <a:spcPct val="107000"/>
              </a:lnSpc>
              <a:buSzPct val="100000"/>
              <a:buAutoNum type="romanLcPeriod" startAt="1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What they learned about the data</a:t>
            </a:r>
          </a:p>
          <a:p>
            <a:pPr lvl="2" marL="1143000" indent="-228600">
              <a:lnSpc>
                <a:spcPct val="107000"/>
              </a:lnSpc>
              <a:buSzPct val="100000"/>
              <a:buAutoNum type="romanLcPeriod" startAt="1"/>
              <a:defRPr sz="2000">
                <a:latin typeface="+mn-lt"/>
                <a:ea typeface="+mn-ea"/>
                <a:cs typeface="+mn-cs"/>
                <a:sym typeface="Calibri"/>
              </a:defRPr>
            </a:pPr>
            <a:r>
              <a:t>Challenges / Likes / Dislikes of the tool and dataset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934" y="337243"/>
            <a:ext cx="494971" cy="568227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itle 1"/>
          <p:cNvSpPr txBox="1"/>
          <p:nvPr/>
        </p:nvSpPr>
        <p:spPr>
          <a:xfrm>
            <a:off x="786589" y="2218864"/>
            <a:ext cx="6284772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b="1" cap="all" sz="4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Wrap-up/Conclusion</a:t>
            </a:r>
          </a:p>
        </p:txBody>
      </p:sp>
      <p:sp>
        <p:nvSpPr>
          <p:cNvPr id="346" name="TextBox 5"/>
          <p:cNvSpPr txBox="1"/>
          <p:nvPr/>
        </p:nvSpPr>
        <p:spPr>
          <a:xfrm>
            <a:off x="7547956" y="897775"/>
            <a:ext cx="7647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SEC</a:t>
            </a:r>
          </a:p>
        </p:txBody>
      </p:sp>
      <p:grpSp>
        <p:nvGrpSpPr>
          <p:cNvPr id="350" name="Group 6"/>
          <p:cNvGrpSpPr/>
          <p:nvPr/>
        </p:nvGrpSpPr>
        <p:grpSpPr>
          <a:xfrm>
            <a:off x="7790960" y="1205346"/>
            <a:ext cx="278762" cy="53847"/>
            <a:chOff x="0" y="0"/>
            <a:chExt cx="278760" cy="53845"/>
          </a:xfrm>
        </p:grpSpPr>
        <p:sp>
          <p:nvSpPr>
            <p:cNvPr id="347" name="Oval 7"/>
            <p:cNvSpPr/>
            <p:nvPr/>
          </p:nvSpPr>
          <p:spPr>
            <a:xfrm>
              <a:off x="0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48" name="Oval 8"/>
            <p:cNvSpPr/>
            <p:nvPr/>
          </p:nvSpPr>
          <p:spPr>
            <a:xfrm>
              <a:off x="112456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49" name="Oval 9"/>
            <p:cNvSpPr/>
            <p:nvPr/>
          </p:nvSpPr>
          <p:spPr>
            <a:xfrm>
              <a:off x="224914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351" name="Text Placeholder 16"/>
          <p:cNvSpPr txBox="1"/>
          <p:nvPr/>
        </p:nvSpPr>
        <p:spPr>
          <a:xfrm>
            <a:off x="7580803" y="1230168"/>
            <a:ext cx="698501" cy="79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 Placeholder 1"/>
          <p:cNvSpPr txBox="1"/>
          <p:nvPr>
            <p:ph type="body" sz="quarter" idx="1"/>
          </p:nvPr>
        </p:nvSpPr>
        <p:spPr>
          <a:xfrm>
            <a:off x="317762" y="184582"/>
            <a:ext cx="7280903" cy="439738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800"/>
              </a:spcBef>
              <a:defRPr sz="2351"/>
            </a:lvl1pPr>
          </a:lstStyle>
          <a:p>
            <a:pPr/>
            <a:r>
              <a:t>Wrap-up/Conclusion</a:t>
            </a:r>
          </a:p>
        </p:txBody>
      </p:sp>
      <p:sp>
        <p:nvSpPr>
          <p:cNvPr id="354" name="Text Placeholder 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 sz="800">
                <a:solidFill>
                  <a:srgbClr val="6D787F"/>
                </a:solidFill>
              </a:defRPr>
            </a:pPr>
          </a:p>
        </p:txBody>
      </p:sp>
      <p:sp>
        <p:nvSpPr>
          <p:cNvPr id="355" name="Rectangle 4"/>
          <p:cNvSpPr txBox="1"/>
          <p:nvPr/>
        </p:nvSpPr>
        <p:spPr>
          <a:xfrm>
            <a:off x="317762" y="624319"/>
            <a:ext cx="5043515" cy="277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42950" indent="-285750">
              <a:lnSpc>
                <a:spcPct val="107000"/>
              </a:lnSpc>
              <a:buSzPct val="100000"/>
              <a:buAutoNum type="arabicParenR" startAt="1"/>
              <a:defRPr sz="3300">
                <a:latin typeface="+mn-lt"/>
                <a:ea typeface="+mn-ea"/>
                <a:cs typeface="+mn-cs"/>
                <a:sym typeface="Calibri"/>
              </a:defRPr>
            </a:pPr>
            <a:r>
              <a:t> What we learned</a:t>
            </a:r>
          </a:p>
          <a:p>
            <a:pPr lvl="1" marL="742950" indent="-285750">
              <a:lnSpc>
                <a:spcPct val="107000"/>
              </a:lnSpc>
              <a:buSzPct val="100000"/>
              <a:buAutoNum type="arabicParenR" startAt="1"/>
              <a:defRPr sz="3300">
                <a:latin typeface="+mn-lt"/>
                <a:ea typeface="+mn-ea"/>
                <a:cs typeface="+mn-cs"/>
                <a:sym typeface="Calibri"/>
              </a:defRPr>
            </a:pPr>
            <a:r>
              <a:t> Likes and Dislikes</a:t>
            </a:r>
          </a:p>
          <a:p>
            <a:pPr lvl="1" marL="742950" indent="-285750">
              <a:lnSpc>
                <a:spcPct val="107000"/>
              </a:lnSpc>
              <a:buSzPct val="100000"/>
              <a:buAutoNum type="arabicParenR" startAt="1"/>
              <a:defRPr sz="3300">
                <a:latin typeface="+mn-lt"/>
                <a:ea typeface="+mn-ea"/>
                <a:cs typeface="+mn-cs"/>
                <a:sym typeface="Calibri"/>
              </a:defRPr>
            </a:pPr>
            <a:r>
              <a:t> Things to keep in mind</a:t>
            </a:r>
          </a:p>
          <a:p>
            <a:pPr lvl="1" marL="742950" indent="-285750">
              <a:lnSpc>
                <a:spcPct val="107000"/>
              </a:lnSpc>
              <a:buSzPct val="100000"/>
              <a:buAutoNum type="arabicParenR" startAt="1"/>
              <a:defRPr sz="3300">
                <a:latin typeface="+mn-lt"/>
                <a:ea typeface="+mn-ea"/>
                <a:cs typeface="+mn-cs"/>
                <a:sym typeface="Calibri"/>
              </a:defRPr>
            </a:pPr>
            <a:r>
              <a:t> Tips &amp; Tricks</a:t>
            </a:r>
          </a:p>
          <a:p>
            <a:pPr lvl="1" marL="742950" indent="-285750">
              <a:lnSpc>
                <a:spcPct val="107000"/>
              </a:lnSpc>
              <a:spcBef>
                <a:spcPts val="800"/>
              </a:spcBef>
              <a:buSzPct val="100000"/>
              <a:buAutoNum type="arabicParenR" startAt="1"/>
              <a:defRPr sz="3300">
                <a:latin typeface="+mn-lt"/>
                <a:ea typeface="+mn-ea"/>
                <a:cs typeface="+mn-cs"/>
                <a:sym typeface="Calibri"/>
              </a:defRPr>
            </a:pPr>
            <a:r>
              <a:t> Any other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/>
          <p:nvPr/>
        </p:nvSpPr>
        <p:spPr>
          <a:xfrm>
            <a:off x="786591" y="2218864"/>
            <a:ext cx="5597584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b="1" cap="all" sz="4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 Placeholder 4"/>
          <p:cNvSpPr txBox="1"/>
          <p:nvPr>
            <p:ph type="body" sz="quarter" idx="1"/>
          </p:nvPr>
        </p:nvSpPr>
        <p:spPr>
          <a:xfrm>
            <a:off x="317762" y="184582"/>
            <a:ext cx="7280903" cy="439738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800"/>
              </a:spcBef>
              <a:defRPr sz="2351"/>
            </a:lvl1pPr>
          </a:lstStyle>
          <a:p>
            <a:pPr/>
            <a:r>
              <a:t>Agenda</a:t>
            </a:r>
          </a:p>
        </p:txBody>
      </p:sp>
      <p:sp>
        <p:nvSpPr>
          <p:cNvPr id="236" name="Text Placeholder 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 sz="800">
                <a:solidFill>
                  <a:srgbClr val="6D787F"/>
                </a:solidFill>
              </a:defRPr>
            </a:pPr>
          </a:p>
        </p:txBody>
      </p:sp>
      <p:graphicFrame>
        <p:nvGraphicFramePr>
          <p:cNvPr id="237" name="Table"/>
          <p:cNvGraphicFramePr/>
          <p:nvPr/>
        </p:nvGraphicFramePr>
        <p:xfrm>
          <a:off x="939800" y="1041400"/>
          <a:ext cx="7366000" cy="5080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679427"/>
                <a:gridCol w="1354744"/>
              </a:tblGrid>
              <a:tr h="576269">
                <a:tc>
                  <a:txBody>
                    <a:bodyPr/>
                    <a:lstStyle/>
                    <a:p>
                      <a:pPr marL="387684" indent="-387684" algn="l">
                        <a:buSzPct val="100000"/>
                        <a:buAutoNum type="arabicPeriod" startAt="1"/>
                        <a:defRPr sz="2900"/>
                      </a:pPr>
                      <a:r>
                        <a:t>Introductions</a:t>
                      </a:r>
                    </a:p>
                  </a:txBody>
                  <a:tcPr marL="0" marR="0" marT="0" marB="0" anchor="t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032D3E"/>
                          </a:solidFill>
                        </a:rPr>
                        <a:t>5 mins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noFill/>
                  </a:tcPr>
                </a:tc>
              </a:tr>
              <a:tr h="576269">
                <a:tc>
                  <a:txBody>
                    <a:bodyPr/>
                    <a:lstStyle/>
                    <a:p>
                      <a:pPr marL="387684" indent="-387684" algn="l">
                        <a:buSzPct val="100000"/>
                        <a:buAutoNum type="arabicPeriod" startAt="2"/>
                        <a:defRPr sz="2900"/>
                      </a:pPr>
                      <a:r>
                        <a:t>Intro to Data Analysis</a:t>
                      </a:r>
                    </a:p>
                  </a:txBody>
                  <a:tcPr marL="0" marR="0" marT="0" marB="0" anchor="t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032D3E"/>
                          </a:solidFill>
                        </a:rPr>
                        <a:t>30 mins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76269">
                <a:tc>
                  <a:txBody>
                    <a:bodyPr/>
                    <a:lstStyle/>
                    <a:p>
                      <a:pPr marL="368300" indent="-368300" algn="l">
                        <a:buSzPct val="100000"/>
                        <a:buAutoNum type="arabicPeriod" startAt="3"/>
                        <a:defRPr sz="2900"/>
                      </a:pPr>
                      <a:r>
                        <a:t>Interactive Demo</a:t>
                      </a:r>
                    </a:p>
                  </a:txBody>
                  <a:tcPr marL="0" marR="0" marT="0" marB="0" anchor="t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032D3E"/>
                          </a:solidFill>
                        </a:rPr>
                        <a:t>60 mins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76269">
                <a:tc>
                  <a:txBody>
                    <a:bodyPr/>
                    <a:lstStyle/>
                    <a:p>
                      <a:pPr marL="368300" indent="-368300" algn="l">
                        <a:buSzPct val="100000"/>
                        <a:buAutoNum type="arabicPeriod" startAt="4"/>
                        <a:defRPr sz="2900"/>
                      </a:pPr>
                      <a:r>
                        <a:t>Break</a:t>
                      </a:r>
                    </a:p>
                  </a:txBody>
                  <a:tcPr marL="0" marR="0" marT="0" marB="0" anchor="t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032D3E"/>
                          </a:solidFill>
                        </a:rPr>
                        <a:t>5 mins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76269">
                <a:tc>
                  <a:txBody>
                    <a:bodyPr/>
                    <a:lstStyle/>
                    <a:p>
                      <a:pPr marL="368300" indent="-368300" algn="l">
                        <a:buSzPct val="100000"/>
                        <a:buAutoNum type="arabicPeriod" startAt="5"/>
                        <a:defRPr sz="2900"/>
                      </a:pPr>
                      <a:r>
                        <a:t>Viz-Off Team Activity</a:t>
                      </a:r>
                    </a:p>
                  </a:txBody>
                  <a:tcPr marL="0" marR="0" marT="0" marB="0" anchor="t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032D3E"/>
                          </a:solidFill>
                        </a:rPr>
                        <a:t>75 mins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76269">
                <a:tc>
                  <a:txBody>
                    <a:bodyPr/>
                    <a:lstStyle/>
                    <a:p>
                      <a:pPr marL="368300" indent="-368300" algn="l">
                        <a:buSzPct val="100000"/>
                        <a:buAutoNum type="arabicPeriod" startAt="6"/>
                        <a:defRPr sz="2900"/>
                      </a:pPr>
                      <a:r>
                        <a:t>Wrap-up/Conclusion</a:t>
                      </a:r>
                    </a:p>
                  </a:txBody>
                  <a:tcPr marL="0" marR="0" marT="0" marB="0" anchor="t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032D3E"/>
                          </a:solidFill>
                        </a:rPr>
                        <a:t>5 mins</a:t>
                      </a:r>
                    </a:p>
                  </a:txBody>
                  <a:tcPr marL="0" marR="0" marT="0" marB="0" anchor="t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934" y="337243"/>
            <a:ext cx="494971" cy="56822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itle 1"/>
          <p:cNvSpPr txBox="1"/>
          <p:nvPr/>
        </p:nvSpPr>
        <p:spPr>
          <a:xfrm>
            <a:off x="786591" y="2218864"/>
            <a:ext cx="5597584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b="1" cap="all" sz="4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Introductions</a:t>
            </a:r>
          </a:p>
        </p:txBody>
      </p:sp>
      <p:sp>
        <p:nvSpPr>
          <p:cNvPr id="241" name="TextBox 5"/>
          <p:cNvSpPr txBox="1"/>
          <p:nvPr/>
        </p:nvSpPr>
        <p:spPr>
          <a:xfrm>
            <a:off x="7547956" y="897775"/>
            <a:ext cx="7647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SEC</a:t>
            </a:r>
          </a:p>
        </p:txBody>
      </p:sp>
      <p:grpSp>
        <p:nvGrpSpPr>
          <p:cNvPr id="245" name="Group 6"/>
          <p:cNvGrpSpPr/>
          <p:nvPr/>
        </p:nvGrpSpPr>
        <p:grpSpPr>
          <a:xfrm>
            <a:off x="7790960" y="1205346"/>
            <a:ext cx="278762" cy="53847"/>
            <a:chOff x="0" y="0"/>
            <a:chExt cx="278760" cy="53845"/>
          </a:xfrm>
        </p:grpSpPr>
        <p:sp>
          <p:nvSpPr>
            <p:cNvPr id="242" name="Oval 7"/>
            <p:cNvSpPr/>
            <p:nvPr/>
          </p:nvSpPr>
          <p:spPr>
            <a:xfrm>
              <a:off x="0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43" name="Oval 8"/>
            <p:cNvSpPr/>
            <p:nvPr/>
          </p:nvSpPr>
          <p:spPr>
            <a:xfrm>
              <a:off x="112456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44" name="Oval 9"/>
            <p:cNvSpPr/>
            <p:nvPr/>
          </p:nvSpPr>
          <p:spPr>
            <a:xfrm>
              <a:off x="224914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246" name="Text Placeholder 16"/>
          <p:cNvSpPr txBox="1"/>
          <p:nvPr/>
        </p:nvSpPr>
        <p:spPr>
          <a:xfrm>
            <a:off x="7580803" y="1230168"/>
            <a:ext cx="698501" cy="79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 Placeholder 1"/>
          <p:cNvSpPr txBox="1"/>
          <p:nvPr>
            <p:ph type="body" sz="quarter" idx="1"/>
          </p:nvPr>
        </p:nvSpPr>
        <p:spPr>
          <a:xfrm>
            <a:off x="317762" y="184582"/>
            <a:ext cx="7280903" cy="439738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800"/>
              </a:spcBef>
              <a:defRPr sz="2351"/>
            </a:lvl1pPr>
          </a:lstStyle>
          <a:p>
            <a:pPr/>
            <a:r>
              <a:t>Introductions</a:t>
            </a:r>
          </a:p>
        </p:txBody>
      </p:sp>
      <p:sp>
        <p:nvSpPr>
          <p:cNvPr id="249" name="Text Placeholder 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 sz="800">
                <a:solidFill>
                  <a:srgbClr val="6D787F"/>
                </a:solidFill>
              </a:defRPr>
            </a:pPr>
          </a:p>
        </p:txBody>
      </p:sp>
      <p:pic>
        <p:nvPicPr>
          <p:cNvPr id="2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678" y="1584007"/>
            <a:ext cx="1450341" cy="145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5678" y="3994036"/>
            <a:ext cx="1450342" cy="145034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2" name="Table 6"/>
          <p:cNvGraphicFramePr/>
          <p:nvPr/>
        </p:nvGraphicFramePr>
        <p:xfrm>
          <a:off x="2570479" y="1440498"/>
          <a:ext cx="5577840" cy="1450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44320"/>
                <a:gridCol w="4033519"/>
              </a:tblGrid>
              <a:tr h="36258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Name: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Sean Mitchell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Career Track: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Business Analyst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Current Client: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Cargill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Fun Fact: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Played chess and once beat a grandmaster in 6</a:t>
                      </a:r>
                      <a:r>
                        <a:rPr baseline="30000"/>
                        <a:t>th</a:t>
                      </a:r>
                      <a:r>
                        <a:t> grade.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3" name="Table 10"/>
          <p:cNvGraphicFramePr/>
          <p:nvPr/>
        </p:nvGraphicFramePr>
        <p:xfrm>
          <a:off x="2570478" y="3850525"/>
          <a:ext cx="5577840" cy="14503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44320"/>
                <a:gridCol w="4033519"/>
              </a:tblGrid>
              <a:tr h="36258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Name: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Alex Sorenson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Career Track: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Technical Analyst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Current Client: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LiftPoint Consulting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32D3E"/>
                          </a:solidFill>
                        </a:rPr>
                        <a:t>Fun Fact: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Captained a Robotics Team that got an ‘Innovation Award’ for adding broom to the bot.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9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934" y="337243"/>
            <a:ext cx="494971" cy="568227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itle 1"/>
          <p:cNvSpPr txBox="1"/>
          <p:nvPr/>
        </p:nvSpPr>
        <p:spPr>
          <a:xfrm>
            <a:off x="786588" y="2218864"/>
            <a:ext cx="6794215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b="1" cap="all" sz="4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Intro to Data Analysis</a:t>
            </a:r>
          </a:p>
        </p:txBody>
      </p:sp>
      <p:sp>
        <p:nvSpPr>
          <p:cNvPr id="257" name="TextBox 5"/>
          <p:cNvSpPr txBox="1"/>
          <p:nvPr/>
        </p:nvSpPr>
        <p:spPr>
          <a:xfrm>
            <a:off x="7547956" y="897775"/>
            <a:ext cx="7647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SEC</a:t>
            </a:r>
          </a:p>
        </p:txBody>
      </p:sp>
      <p:grpSp>
        <p:nvGrpSpPr>
          <p:cNvPr id="261" name="Group 6"/>
          <p:cNvGrpSpPr/>
          <p:nvPr/>
        </p:nvGrpSpPr>
        <p:grpSpPr>
          <a:xfrm>
            <a:off x="7790960" y="1205346"/>
            <a:ext cx="278762" cy="53847"/>
            <a:chOff x="0" y="0"/>
            <a:chExt cx="278760" cy="53845"/>
          </a:xfrm>
        </p:grpSpPr>
        <p:sp>
          <p:nvSpPr>
            <p:cNvPr id="258" name="Oval 7"/>
            <p:cNvSpPr/>
            <p:nvPr/>
          </p:nvSpPr>
          <p:spPr>
            <a:xfrm>
              <a:off x="0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59" name="Oval 8"/>
            <p:cNvSpPr/>
            <p:nvPr/>
          </p:nvSpPr>
          <p:spPr>
            <a:xfrm>
              <a:off x="112456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60" name="Oval 9"/>
            <p:cNvSpPr/>
            <p:nvPr/>
          </p:nvSpPr>
          <p:spPr>
            <a:xfrm>
              <a:off x="224914" y="0"/>
              <a:ext cx="53847" cy="538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262" name="Text Placeholder 16"/>
          <p:cNvSpPr txBox="1"/>
          <p:nvPr/>
        </p:nvSpPr>
        <p:spPr>
          <a:xfrm>
            <a:off x="7580803" y="1230168"/>
            <a:ext cx="698501" cy="79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 Placeholder 4"/>
          <p:cNvSpPr txBox="1"/>
          <p:nvPr>
            <p:ph type="body" sz="quarter" idx="1"/>
          </p:nvPr>
        </p:nvSpPr>
        <p:spPr>
          <a:xfrm>
            <a:off x="317762" y="184582"/>
            <a:ext cx="7280903" cy="439738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800"/>
              </a:spcBef>
              <a:defRPr sz="2351"/>
            </a:lvl1pPr>
          </a:lstStyle>
          <a:p>
            <a:pPr/>
            <a:r>
              <a:t>Why Analyze Data?</a:t>
            </a:r>
          </a:p>
        </p:txBody>
      </p:sp>
      <p:sp>
        <p:nvSpPr>
          <p:cNvPr id="265" name="Text Placeholder 5"/>
          <p:cNvSpPr/>
          <p:nvPr>
            <p:ph type="body" idx="13"/>
          </p:nvPr>
        </p:nvSpPr>
        <p:spPr>
          <a:xfrm>
            <a:off x="8646779" y="6586874"/>
            <a:ext cx="663479" cy="21293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 sz="800">
                <a:solidFill>
                  <a:srgbClr val="6D787F"/>
                </a:solidFill>
              </a:defRPr>
            </a:pPr>
          </a:p>
        </p:txBody>
      </p:sp>
      <p:pic>
        <p:nvPicPr>
          <p:cNvPr id="266" name="Screen Shot 2018-06-19 at 6.22.06 PM.png" descr="Screen Shot 2018-06-19 at 6.22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775" y="1550871"/>
            <a:ext cx="3940409" cy="4171605"/>
          </a:xfrm>
          <a:prstGeom prst="rect">
            <a:avLst/>
          </a:prstGeom>
          <a:ln w="25400">
            <a:solidFill>
              <a:srgbClr val="349ED8"/>
            </a:solidFill>
            <a:miter lim="400000"/>
          </a:ln>
        </p:spPr>
      </p:pic>
      <p:pic>
        <p:nvPicPr>
          <p:cNvPr id="267" name="Screen Shot 2018-06-19 at 6.34.27 PM.png" descr="Screen Shot 2018-06-19 at 6.34.2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6829" y="1858909"/>
            <a:ext cx="3251911" cy="3555529"/>
          </a:xfrm>
          <a:prstGeom prst="rect">
            <a:avLst/>
          </a:prstGeom>
          <a:ln w="25400">
            <a:solidFill>
              <a:srgbClr val="349ED8"/>
            </a:solidFill>
            <a:miter lim="400000"/>
          </a:ln>
        </p:spPr>
      </p:pic>
      <p:sp>
        <p:nvSpPr>
          <p:cNvPr id="268" name="Arrow"/>
          <p:cNvSpPr/>
          <p:nvPr/>
        </p:nvSpPr>
        <p:spPr>
          <a:xfrm>
            <a:off x="4567463" y="3426801"/>
            <a:ext cx="483778" cy="419745"/>
          </a:xfrm>
          <a:prstGeom prst="rightArrow">
            <a:avLst>
              <a:gd name="adj1" fmla="val 37738"/>
              <a:gd name="adj2" fmla="val 46345"/>
            </a:avLst>
          </a:prstGeom>
          <a:solidFill>
            <a:srgbClr val="349ED8"/>
          </a:solidFill>
          <a:ln w="12700">
            <a:solidFill>
              <a:srgbClr val="349ED8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 Placeholder 4"/>
          <p:cNvSpPr txBox="1"/>
          <p:nvPr>
            <p:ph type="body" sz="quarter" idx="1"/>
          </p:nvPr>
        </p:nvSpPr>
        <p:spPr>
          <a:xfrm>
            <a:off x="317762" y="184582"/>
            <a:ext cx="7280903" cy="439738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800"/>
              </a:spcBef>
              <a:defRPr sz="2351"/>
            </a:lvl1pPr>
          </a:lstStyle>
          <a:p>
            <a:pPr/>
            <a:r>
              <a:t>Varieties of Data Analytics</a:t>
            </a:r>
          </a:p>
        </p:txBody>
      </p:sp>
      <p:sp>
        <p:nvSpPr>
          <p:cNvPr id="271" name="Text Placeholder 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 sz="800">
                <a:solidFill>
                  <a:srgbClr val="6D787F"/>
                </a:solidFill>
              </a:defRPr>
            </a:pPr>
          </a:p>
        </p:txBody>
      </p:sp>
      <p:pic>
        <p:nvPicPr>
          <p:cNvPr id="27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548" y="1230596"/>
            <a:ext cx="7948904" cy="4396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 Placeholder 4"/>
          <p:cNvSpPr txBox="1"/>
          <p:nvPr>
            <p:ph type="body" sz="quarter" idx="1"/>
          </p:nvPr>
        </p:nvSpPr>
        <p:spPr>
          <a:xfrm>
            <a:off x="317762" y="184582"/>
            <a:ext cx="7280903" cy="439738"/>
          </a:xfrm>
          <a:prstGeom prst="rect">
            <a:avLst/>
          </a:prstGeom>
        </p:spPr>
        <p:txBody>
          <a:bodyPr/>
          <a:lstStyle>
            <a:lvl1pPr defTabSz="768095">
              <a:spcBef>
                <a:spcPts val="800"/>
              </a:spcBef>
              <a:defRPr sz="2351"/>
            </a:lvl1pPr>
          </a:lstStyle>
          <a:p>
            <a:pPr/>
            <a:r>
              <a:t>Types of Data Variables</a:t>
            </a:r>
          </a:p>
        </p:txBody>
      </p:sp>
      <p:sp>
        <p:nvSpPr>
          <p:cNvPr id="277" name="Text Placeholder 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cap="all" sz="800">
                <a:solidFill>
                  <a:srgbClr val="6D787F"/>
                </a:solidFill>
              </a:defRPr>
            </a:pPr>
          </a:p>
        </p:txBody>
      </p:sp>
      <p:graphicFrame>
        <p:nvGraphicFramePr>
          <p:cNvPr id="278" name="Table 2"/>
          <p:cNvGraphicFramePr/>
          <p:nvPr/>
        </p:nvGraphicFramePr>
        <p:xfrm>
          <a:off x="660064" y="899040"/>
          <a:ext cx="7831492" cy="50675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607956"/>
                <a:gridCol w="2607956"/>
                <a:gridCol w="2607956"/>
              </a:tblGrid>
              <a:tr h="19651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">
                          <a:solidFill>
                            <a:srgbClr val="032D3E"/>
                          </a:solidFill>
                        </a:rPr>
                        <a:t>Data Type</a:t>
                      </a:r>
                    </a:p>
                  </a:txBody>
                  <a:tcPr marL="23457" marR="23457" marT="23457" marB="23457" anchor="t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">
                          <a:solidFill>
                            <a:srgbClr val="032D3E"/>
                          </a:solidFill>
                        </a:rPr>
                        <a:t>Description</a:t>
                      </a:r>
                    </a:p>
                  </a:txBody>
                  <a:tcPr marL="23457" marR="23457" marT="23457" marB="23457" anchor="t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700">
                          <a:solidFill>
                            <a:srgbClr val="032D3E"/>
                          </a:solidFill>
                        </a:rPr>
                        <a:t>Example</a:t>
                      </a:r>
                    </a:p>
                  </a:txBody>
                  <a:tcPr marL="23457" marR="23457" marT="23457" marB="23457" anchor="t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12884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032D3E"/>
                          </a:solidFill>
                        </a:rPr>
                        <a:t>STRING</a:t>
                      </a:r>
                    </a:p>
                  </a:txBody>
                  <a:tcPr marL="23457" marR="23457" marT="23457" marB="23457" anchor="ctr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032D3E"/>
                          </a:solidFill>
                        </a:rPr>
                        <a:t>Any sequence of zero or more characters. They are enclosed within single quotes. The quote itself can be included in a string by writing it twice.</a:t>
                      </a:r>
                    </a:p>
                  </a:txBody>
                  <a:tcPr marL="23457" marR="23457" marT="23457" marB="23457" anchor="ctr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Suitcase'
‘Under Utilized'
‘Unknown Category’</a:t>
                      </a:r>
                    </a:p>
                  </a:txBody>
                  <a:tcPr marL="23457" marR="23457" marT="23457" marB="23457" anchor="t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</a:tr>
              <a:tr h="12884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032D3E"/>
                          </a:solidFill>
                        </a:rPr>
                        <a:t>NUMBER</a:t>
                      </a:r>
                    </a:p>
                  </a:txBody>
                  <a:tcPr marL="23457" marR="23457" marT="23457" marB="23457" anchor="ctr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032D3E"/>
                          </a:solidFill>
                        </a:rPr>
                        <a:t>These are either integers or floating points. It is advised to round the floating point numbers while using them in calculations.</a:t>
                      </a:r>
                    </a:p>
                  </a:txBody>
                  <a:tcPr marL="23457" marR="23457" marT="23457" marB="23457" anchor="ctr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3
142.58</a:t>
                      </a:r>
                    </a:p>
                  </a:txBody>
                  <a:tcPr marL="23457" marR="23457" marT="23457" marB="23457" anchor="t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</a:tr>
              <a:tr h="46950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032D3E"/>
                          </a:solidFill>
                        </a:rPr>
                        <a:t>BOOLEAN</a:t>
                      </a:r>
                    </a:p>
                  </a:txBody>
                  <a:tcPr marL="23457" marR="23457" marT="23457" marB="23457" anchor="ctr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032D3E"/>
                          </a:solidFill>
                        </a:rPr>
                        <a:t>They are logical values.</a:t>
                      </a:r>
                    </a:p>
                  </a:txBody>
                  <a:tcPr marL="23457" marR="23457" marT="23457" marB="23457" anchor="ctr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TRUE
FALSE</a:t>
                      </a:r>
                    </a:p>
                  </a:txBody>
                  <a:tcPr marL="23457" marR="23457" marT="23457" marB="23457" anchor="t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</a:tr>
              <a:tr h="73321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032D3E"/>
                          </a:solidFill>
                        </a:rPr>
                        <a:t>DATE &amp; DATETIME</a:t>
                      </a:r>
                    </a:p>
                  </a:txBody>
                  <a:tcPr marL="23457" marR="23457" marT="23457" marB="23457" anchor="ctr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032D3E"/>
                          </a:solidFill>
                        </a:rPr>
                        <a:t>Any format of a date an time</a:t>
                      </a:r>
                    </a:p>
                  </a:txBody>
                  <a:tcPr marL="23457" marR="23457" marT="23457" marB="23457" anchor="ctr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02/01/2015
#3 March 1982
2015-02-25 22:35:13</a:t>
                      </a:r>
                    </a:p>
                  </a:txBody>
                  <a:tcPr marL="23457" marR="23457" marT="23457" marB="23457" anchor="t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</a:tr>
              <a:tr h="108373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032D3E"/>
                          </a:solidFill>
                        </a:rPr>
                        <a:t>Location</a:t>
                      </a:r>
                    </a:p>
                  </a:txBody>
                  <a:tcPr marL="23457" marR="23457" marT="23457" marB="23457" anchor="ctr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032D3E"/>
                          </a:solidFill>
                        </a:rPr>
                        <a:t>Any data that identifies a location. This could be a street, city, state, country, zip code, latitude, longitude, etc.</a:t>
                      </a:r>
                    </a:p>
                  </a:txBody>
                  <a:tcPr marL="23457" marR="23457" marT="23457" marB="23457" anchor="ctr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/>
                        <a:t>Minneapolis, MN
55426
44.9778° N, 93.2650° W</a:t>
                      </a:r>
                    </a:p>
                  </a:txBody>
                  <a:tcPr marL="23457" marR="23457" marT="23457" marB="23457" anchor="t" anchorCtr="0" horzOverflow="overflow">
                    <a:lnL w="7620">
                      <a:solidFill>
                        <a:srgbClr val="DDDDDD"/>
                      </a:solidFill>
                    </a:lnL>
                    <a:lnR w="7620">
                      <a:solidFill>
                        <a:srgbClr val="DDDDDD"/>
                      </a:solidFill>
                    </a:lnR>
                    <a:lnT w="7620">
                      <a:solidFill>
                        <a:srgbClr val="DDDDDD"/>
                      </a:solidFill>
                    </a:lnT>
                    <a:lnB w="7620">
                      <a:solidFill>
                        <a:srgbClr val="DDDDDD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32D3E"/>
      </a:dk1>
      <a:lt1>
        <a:srgbClr val="FFFFFF"/>
      </a:lt1>
      <a:dk2>
        <a:srgbClr val="A7A7A7"/>
      </a:dk2>
      <a:lt2>
        <a:srgbClr val="535353"/>
      </a:lt2>
      <a:accent1>
        <a:srgbClr val="06597A"/>
      </a:accent1>
      <a:accent2>
        <a:srgbClr val="D3DF1C"/>
      </a:accent2>
      <a:accent3>
        <a:srgbClr val="B43908"/>
      </a:accent3>
      <a:accent4>
        <a:srgbClr val="4F6C78"/>
      </a:accent4>
      <a:accent5>
        <a:srgbClr val="CDD5D8"/>
      </a:accent5>
      <a:accent6>
        <a:srgbClr val="652004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32D3E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32D3E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6597A"/>
      </a:accent1>
      <a:accent2>
        <a:srgbClr val="D3DF1C"/>
      </a:accent2>
      <a:accent3>
        <a:srgbClr val="B43908"/>
      </a:accent3>
      <a:accent4>
        <a:srgbClr val="4F6C78"/>
      </a:accent4>
      <a:accent5>
        <a:srgbClr val="CDD5D8"/>
      </a:accent5>
      <a:accent6>
        <a:srgbClr val="652004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32D3E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32D3E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